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361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462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077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1pPr>
    <a:lvl2pPr marL="0" marR="0" indent="0" algn="l" defTabSz="10077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2pPr>
    <a:lvl3pPr marL="0" marR="0" indent="0" algn="l" defTabSz="10077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3pPr>
    <a:lvl4pPr marL="0" marR="0" indent="0" algn="l" defTabSz="10077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4pPr>
    <a:lvl5pPr marL="0" marR="0" indent="0" algn="l" defTabSz="10077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5pPr>
    <a:lvl6pPr marL="0" marR="0" indent="0" algn="l" defTabSz="10077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6pPr>
    <a:lvl7pPr marL="0" marR="0" indent="0" algn="l" defTabSz="10077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7pPr>
    <a:lvl8pPr marL="0" marR="0" indent="0" algn="l" defTabSz="10077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8pPr>
    <a:lvl9pPr marL="0" marR="0" indent="0" algn="l" defTabSz="10077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83671"/>
  </p:normalViewPr>
  <p:slideViewPr>
    <p:cSldViewPr snapToGrid="0" snapToObjects="1">
      <p:cViewPr varScale="1">
        <p:scale>
          <a:sx n="118" d="100"/>
          <a:sy n="118" d="100"/>
        </p:scale>
        <p:origin x="2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2" Type="http://schemas.openxmlformats.org/officeDocument/2006/relationships/tableStyles" Target="tableStyles.xml"/><Relationship Id="rId111" Type="http://schemas.openxmlformats.org/officeDocument/2006/relationships/viewProps" Target="viewProps.xml"/><Relationship Id="rId110" Type="http://schemas.openxmlformats.org/officeDocument/2006/relationships/presProps" Target="presProps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007745" latinLnBrk="0">
      <a:defRPr sz="1000">
        <a:latin typeface="+mn-lt"/>
        <a:ea typeface="+mn-ea"/>
        <a:cs typeface="+mn-cs"/>
        <a:sym typeface="Arial" panose="020B0604020202020204"/>
      </a:defRPr>
    </a:lvl1pPr>
    <a:lvl2pPr indent="228600" defTabSz="1007745" latinLnBrk="0">
      <a:defRPr sz="1000">
        <a:latin typeface="+mn-lt"/>
        <a:ea typeface="+mn-ea"/>
        <a:cs typeface="+mn-cs"/>
        <a:sym typeface="Arial" panose="020B0604020202020204"/>
      </a:defRPr>
    </a:lvl2pPr>
    <a:lvl3pPr indent="457200" defTabSz="1007745" latinLnBrk="0">
      <a:defRPr sz="1000">
        <a:latin typeface="+mn-lt"/>
        <a:ea typeface="+mn-ea"/>
        <a:cs typeface="+mn-cs"/>
        <a:sym typeface="Arial" panose="020B0604020202020204"/>
      </a:defRPr>
    </a:lvl3pPr>
    <a:lvl4pPr indent="685800" defTabSz="1007745" latinLnBrk="0">
      <a:defRPr sz="1000">
        <a:latin typeface="+mn-lt"/>
        <a:ea typeface="+mn-ea"/>
        <a:cs typeface="+mn-cs"/>
        <a:sym typeface="Arial" panose="020B0604020202020204"/>
      </a:defRPr>
    </a:lvl4pPr>
    <a:lvl5pPr indent="914400" defTabSz="1007745" latinLnBrk="0">
      <a:defRPr sz="1000">
        <a:latin typeface="+mn-lt"/>
        <a:ea typeface="+mn-ea"/>
        <a:cs typeface="+mn-cs"/>
        <a:sym typeface="Arial" panose="020B0604020202020204"/>
      </a:defRPr>
    </a:lvl5pPr>
    <a:lvl6pPr indent="1143000" defTabSz="1007745" latinLnBrk="0">
      <a:defRPr sz="1000">
        <a:latin typeface="+mn-lt"/>
        <a:ea typeface="+mn-ea"/>
        <a:cs typeface="+mn-cs"/>
        <a:sym typeface="Arial" panose="020B0604020202020204"/>
      </a:defRPr>
    </a:lvl6pPr>
    <a:lvl7pPr indent="1371600" defTabSz="1007745" latinLnBrk="0">
      <a:defRPr sz="1000">
        <a:latin typeface="+mn-lt"/>
        <a:ea typeface="+mn-ea"/>
        <a:cs typeface="+mn-cs"/>
        <a:sym typeface="Arial" panose="020B0604020202020204"/>
      </a:defRPr>
    </a:lvl7pPr>
    <a:lvl8pPr indent="1600200" defTabSz="1007745" latinLnBrk="0">
      <a:defRPr sz="1000">
        <a:latin typeface="+mn-lt"/>
        <a:ea typeface="+mn-ea"/>
        <a:cs typeface="+mn-cs"/>
        <a:sym typeface="Arial" panose="020B0604020202020204"/>
      </a:defRPr>
    </a:lvl8pPr>
    <a:lvl9pPr indent="1828800" defTabSz="1007745" latinLnBrk="0">
      <a:defRPr sz="1000">
        <a:latin typeface="+mn-lt"/>
        <a:ea typeface="+mn-ea"/>
        <a:cs typeface="+mn-cs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 is important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numbers can have many to write them, but for the </a:t>
            </a:r>
            <a:r>
              <a:rPr lang="en-US" dirty="0" err="1" smtClean="0"/>
              <a:t>readibility</a:t>
            </a:r>
            <a:r>
              <a:rPr lang="en-US" dirty="0" smtClean="0"/>
              <a:t>, we should not use</a:t>
            </a:r>
            <a:r>
              <a:rPr lang="en-US" baseline="0" dirty="0" smtClean="0"/>
              <a:t> all of</a:t>
            </a:r>
            <a:r>
              <a:rPr lang="en-US" dirty="0" smtClean="0"/>
              <a:t> them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due to standard IEEE 754 there is only limited binary accuracy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to</a:t>
            </a:r>
            <a:r>
              <a:rPr lang="en-US" baseline="0" dirty="0" smtClean="0"/>
              <a:t> prevent that problem there are several solutions:</a:t>
            </a:r>
            <a:endParaRPr lang="en-US" baseline="0" dirty="0" smtClean="0"/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round the result – if the difference is less than </a:t>
            </a:r>
            <a:r>
              <a:rPr lang="en-US" baseline="0" dirty="0" err="1" smtClean="0"/>
              <a:t>Number.EPSILON</a:t>
            </a:r>
            <a:r>
              <a:rPr lang="en-US" baseline="0" dirty="0" smtClean="0"/>
              <a:t>, then it is probably caused by the mentioned problem</a:t>
            </a:r>
            <a:endParaRPr lang="en-US" baseline="0" dirty="0" smtClean="0"/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another solution is to use library like </a:t>
            </a:r>
            <a:r>
              <a:rPr lang="en-US" baseline="0" dirty="0" err="1" smtClean="0"/>
              <a:t>decimal.js</a:t>
            </a:r>
            <a:r>
              <a:rPr lang="en-US" baseline="0" dirty="0" smtClean="0"/>
              <a:t> which is able to do mathematical operation without limited accuracy</a:t>
            </a:r>
            <a:endParaRPr lang="en-US" baseline="0" dirty="0" smtClean="0"/>
          </a:p>
          <a:p>
            <a:pPr marL="171450" lvl="1" indent="-171450">
              <a:buFontTx/>
              <a:buChar char="-"/>
            </a:pPr>
            <a:endParaRPr lang="en-US" baseline="0" dirty="0" smtClean="0"/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but if the numbers are integers (</a:t>
            </a:r>
            <a:r>
              <a:rPr lang="en-US" baseline="0" dirty="0" err="1" smtClean="0"/>
              <a:t>witout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floting</a:t>
            </a:r>
            <a:r>
              <a:rPr lang="en-US" baseline="0" dirty="0" smtClean="0"/>
              <a:t>-point) then you are safe if these values in between </a:t>
            </a:r>
            <a:r>
              <a:rPr lang="en-US" baseline="0" dirty="0" err="1" smtClean="0"/>
              <a:t>Number.MAX_SAFE_INTEGER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Number.MIN_SAFE_INTEGER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null represents empty value which was explicitly set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udefined</a:t>
            </a:r>
            <a:r>
              <a:rPr lang="en-US" baseline="0" dirty="0" smtClean="0"/>
              <a:t> is missing value, so it was deleted or never was there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NaN</a:t>
            </a:r>
            <a:r>
              <a:rPr lang="en-US" baseline="0" dirty="0" smtClean="0"/>
              <a:t> is special type of number, only value which is not equal to itself in JS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Infinity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-0,0,+0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problem is that -0 === +0 returns true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object version of primitive </a:t>
            </a:r>
            <a:r>
              <a:rPr lang="en-US" dirty="0" err="1" smtClean="0"/>
              <a:t>tipes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allows to perform implicitly boxing to call methods on primitives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can be done explicitly but it is not recommended, let the JS do it itself, it is faster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bang bang bang!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 you can see, it </a:t>
            </a:r>
            <a:r>
              <a:rPr lang="en-US" dirty="0" err="1" smtClean="0"/>
              <a:t>simplier</a:t>
            </a:r>
            <a:r>
              <a:rPr lang="en-US" baseline="0" dirty="0" smtClean="0"/>
              <a:t> to use === without coercion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you cannot handle only single error in the JS</a:t>
            </a:r>
            <a:r>
              <a:rPr lang="en-US" baseline="0" dirty="0" smtClean="0"/>
              <a:t> in catch, you have to handle it in the logic yourself, most common is that you check if it is instance of some abstract error or using code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strict is recommended to be</a:t>
            </a:r>
            <a:r>
              <a:rPr lang="en-US" baseline="0" dirty="0" smtClean="0"/>
              <a:t> used everywhere to prevent using deprecated and bad syntax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it is set of rules</a:t>
            </a:r>
            <a:r>
              <a:rPr lang="en-US" baseline="0" dirty="0" smtClean="0"/>
              <a:t> for storing variables in some location and for finding those variables at a later time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hosting is process when declaration of each function are moved to the top of that file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eval</a:t>
            </a:r>
            <a:r>
              <a:rPr lang="en-US" dirty="0" smtClean="0"/>
              <a:t> allows to execute code from string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compilator</a:t>
            </a:r>
            <a:r>
              <a:rPr lang="en-US" baseline="0" dirty="0" smtClean="0"/>
              <a:t> skip the process for performance </a:t>
            </a:r>
            <a:r>
              <a:rPr lang="en-US" baseline="0" dirty="0" err="1" smtClean="0"/>
              <a:t>optimalization</a:t>
            </a:r>
            <a:r>
              <a:rPr lang="en-US" baseline="0" dirty="0" smtClean="0"/>
              <a:t> so it is performance and security issue, that is why it should not be used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mission</a:t>
            </a:r>
            <a:r>
              <a:rPr lang="en-US" baseline="0" dirty="0" smtClean="0"/>
              <a:t> includes much more details than JS Basic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functional scope</a:t>
            </a:r>
            <a:r>
              <a:rPr lang="en-US" baseline="0" dirty="0" smtClean="0"/>
              <a:t> had been in JS long time before block scope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variable exist in the scope of the function, even if it was defined in a nested block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 scope works with variables declared</a:t>
            </a:r>
            <a:r>
              <a:rPr lang="en-US" baseline="0" dirty="0" smtClean="0"/>
              <a:t> using let/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only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JS Garbage Collector is based on scopes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need to find a way to reuse</a:t>
            </a:r>
            <a:r>
              <a:rPr lang="en-US" baseline="0" dirty="0" smtClean="0"/>
              <a:t> code from someone else 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first </a:t>
            </a:r>
            <a:r>
              <a:rPr lang="en-US" dirty="0" err="1" smtClean="0"/>
              <a:t>sollution</a:t>
            </a:r>
            <a:r>
              <a:rPr lang="en-US" dirty="0" smtClean="0"/>
              <a:t> was by nesting</a:t>
            </a:r>
            <a:r>
              <a:rPr lang="en-US" baseline="0" dirty="0" smtClean="0"/>
              <a:t> into an object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closure is when a function Is</a:t>
            </a:r>
            <a:r>
              <a:rPr lang="en-US" baseline="0" dirty="0" smtClean="0"/>
              <a:t> able to remember and access its scope even when that function is executing outside its scope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 first modules were actually just functions using closure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Node.js</a:t>
            </a:r>
            <a:r>
              <a:rPr lang="en-US" dirty="0" smtClean="0"/>
              <a:t> modules are based on these </a:t>
            </a:r>
            <a:r>
              <a:rPr lang="en-US" dirty="0" err="1" smtClean="0"/>
              <a:t>princips</a:t>
            </a:r>
            <a:endParaRPr lang="en-US" dirty="0" smtClean="0"/>
          </a:p>
          <a:p>
            <a:r>
              <a:rPr lang="en-US" dirty="0" smtClean="0"/>
              <a:t>–</a:t>
            </a:r>
            <a:r>
              <a:rPr lang="en-US" baseline="0" dirty="0" smtClean="0"/>
              <a:t> require – to load file</a:t>
            </a:r>
            <a:endParaRPr lang="en-US" baseline="0" dirty="0" smtClean="0"/>
          </a:p>
          <a:p>
            <a:r>
              <a:rPr lang="en-US" baseline="0" dirty="0" smtClean="0"/>
              <a:t>- export – to define what should be load from that file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default binding we should not use, because we do not want to interact with global object if there is any other </a:t>
            </a:r>
            <a:r>
              <a:rPr lang="en-US" dirty="0" err="1" smtClean="0"/>
              <a:t>sollution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In</a:t>
            </a:r>
            <a:r>
              <a:rPr lang="en-US" baseline="0" dirty="0" smtClean="0"/>
              <a:t> strict mode it is not even possible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for this mission, they</a:t>
            </a:r>
            <a:r>
              <a:rPr lang="en-US" baseline="0" dirty="0" smtClean="0"/>
              <a:t> need to install </a:t>
            </a:r>
            <a:r>
              <a:rPr lang="en-US" baseline="0" dirty="0" err="1" smtClean="0"/>
              <a:t>Node.js</a:t>
            </a:r>
            <a:r>
              <a:rPr lang="en-US" baseline="0" dirty="0" smtClean="0"/>
              <a:t> LTS, LTS = Long Time Support, these versions are then used in production</a:t>
            </a:r>
            <a:endParaRPr lang="en-US" baseline="0" dirty="0" smtClean="0"/>
          </a:p>
          <a:p>
            <a:r>
              <a:rPr lang="en-US" dirty="0" smtClean="0"/>
              <a:t>- current version often</a:t>
            </a:r>
            <a:r>
              <a:rPr lang="en-US" baseline="0" dirty="0" smtClean="0"/>
              <a:t> includes many bugs and features might be removed and will never be in </a:t>
            </a:r>
            <a:r>
              <a:rPr lang="en-US" baseline="0" dirty="0" err="1" smtClean="0"/>
              <a:t>porduction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implicit binding is more common than default binding, it rely on that function is part</a:t>
            </a:r>
            <a:r>
              <a:rPr lang="en-US" baseline="0" dirty="0" smtClean="0"/>
              <a:t> of the object, but make sure, that you know, what you are doing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explicit binding/hard</a:t>
            </a:r>
            <a:r>
              <a:rPr lang="en-US" baseline="0" dirty="0" smtClean="0"/>
              <a:t> binding is the way we want to use, because we directly control, what is going to happen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new binding allows to simulate, that there are classes in JS, but they are still a functions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arrow</a:t>
            </a:r>
            <a:r>
              <a:rPr lang="en-US" baseline="0" dirty="0" smtClean="0"/>
              <a:t> functions are different in the way they work with THIS, they inherit it content from outer scope, in this case, it is function foo and cannot be overloaded later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object.assign</a:t>
            </a:r>
            <a:r>
              <a:rPr lang="en-US" dirty="0" smtClean="0"/>
              <a:t> vs spread operator for</a:t>
            </a:r>
            <a:r>
              <a:rPr lang="en-US" baseline="0" dirty="0" smtClean="0"/>
              <a:t> object duplication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two object</a:t>
            </a:r>
            <a:r>
              <a:rPr lang="en-US" baseline="0" dirty="0" smtClean="0"/>
              <a:t> variables </a:t>
            </a:r>
            <a:r>
              <a:rPr lang="en-US" dirty="0" smtClean="0"/>
              <a:t>are equal only if they point to the same object</a:t>
            </a:r>
            <a:r>
              <a:rPr lang="en-US" baseline="0" dirty="0" smtClean="0"/>
              <a:t> (same reference)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object defined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can me still modified, so there are options how to prevent it – </a:t>
            </a:r>
            <a:r>
              <a:rPr lang="en-US" baseline="0" dirty="0" err="1" smtClean="0"/>
              <a:t>prevetExtensions</a:t>
            </a:r>
            <a:r>
              <a:rPr lang="en-US" baseline="0" dirty="0" smtClean="0"/>
              <a:t>, seal, freeze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prototype is reference to another object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if JS wont find property/function on specific object, it goes through the prototype objects and tries to find the given property on them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it allows</a:t>
            </a:r>
            <a:r>
              <a:rPr lang="en-US" baseline="0" dirty="0" smtClean="0"/>
              <a:t> to add new features or modify existing objects during runtime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example</a:t>
            </a:r>
            <a:r>
              <a:rPr lang="en-US" baseline="0" dirty="0" smtClean="0"/>
              <a:t> of prototype inheritance which is used in classes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syntax</a:t>
            </a:r>
            <a:r>
              <a:rPr lang="en-US" baseline="0" dirty="0" smtClean="0"/>
              <a:t> sugar for functions and prototypes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allows to write code in </a:t>
            </a:r>
            <a:r>
              <a:rPr lang="en-US" baseline="0" dirty="0" err="1" smtClean="0"/>
              <a:t>nonJS</a:t>
            </a:r>
            <a:r>
              <a:rPr lang="en-US" baseline="0" dirty="0" smtClean="0"/>
              <a:t> way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private method starts with underscore (only community convention)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Go through recommended plugins for this mission</a:t>
            </a:r>
            <a:r>
              <a:rPr lang="en-US" baseline="0" dirty="0" smtClean="0"/>
              <a:t> at least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everyone</a:t>
            </a:r>
            <a:r>
              <a:rPr lang="en-US" baseline="0" dirty="0" smtClean="0"/>
              <a:t> who will use </a:t>
            </a:r>
            <a:r>
              <a:rPr lang="en-US" baseline="0" dirty="0" err="1" smtClean="0"/>
              <a:t>VSCode</a:t>
            </a:r>
            <a:r>
              <a:rPr lang="en-US" baseline="0" dirty="0" smtClean="0"/>
              <a:t> during this mission or for any following mission should install at least recommended plugins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plugins in the option section are my </a:t>
            </a:r>
            <a:r>
              <a:rPr lang="en-US" baseline="0" dirty="0" err="1" smtClean="0"/>
              <a:t>favourite</a:t>
            </a:r>
            <a:r>
              <a:rPr lang="en-US" baseline="0" dirty="0" smtClean="0"/>
              <a:t> plugins, makes the IDE look better, helps with refactoring and also allows to use same shortcuts across multiple IDEs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GitLens</a:t>
            </a:r>
            <a:r>
              <a:rPr lang="en-US" baseline="0" dirty="0" smtClean="0"/>
              <a:t> is IDE alternative to software like </a:t>
            </a:r>
            <a:r>
              <a:rPr lang="en-US" baseline="0" dirty="0" err="1" smtClean="0"/>
              <a:t>Sourcetree</a:t>
            </a:r>
            <a:r>
              <a:rPr lang="en-US" baseline="0" dirty="0" smtClean="0"/>
              <a:t>, it is really easy to use, for example to compare multiple versions of project, see who did what </a:t>
            </a:r>
            <a:r>
              <a:rPr lang="en-US" baseline="0" dirty="0" err="1" smtClean="0"/>
              <a:t>etc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TypeScript</a:t>
            </a:r>
            <a:r>
              <a:rPr lang="en-US" dirty="0" smtClean="0"/>
              <a:t> increase in popularity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not so important, but good to know, we will access only node-core directly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Node.js</a:t>
            </a:r>
            <a:r>
              <a:rPr lang="en-US" dirty="0" smtClean="0"/>
              <a:t> is less limited and allows to a lot with small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recources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Long Time support -&gt;</a:t>
            </a:r>
            <a:r>
              <a:rPr lang="en-US" baseline="0" dirty="0" smtClean="0"/>
              <a:t> that is what we want to use in production, always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new</a:t>
            </a:r>
            <a:r>
              <a:rPr lang="en-US" baseline="0" dirty="0" smtClean="0"/>
              <a:t> features are most of the time implemented in Chrome and </a:t>
            </a:r>
            <a:r>
              <a:rPr lang="en-US" baseline="0" dirty="0" err="1" smtClean="0"/>
              <a:t>Node.js</a:t>
            </a:r>
            <a:r>
              <a:rPr lang="en-US" baseline="0" dirty="0" smtClean="0"/>
              <a:t>, and after that, also in other browsers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which</a:t>
            </a:r>
            <a:r>
              <a:rPr lang="en-US" baseline="0" dirty="0" smtClean="0"/>
              <a:t> way seems to be better for you?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remember, that we do not want to block the thread, there is only one by default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callback is called after try/catch</a:t>
            </a:r>
            <a:r>
              <a:rPr lang="en-US" baseline="0" dirty="0" smtClean="0"/>
              <a:t> block, so it wont be able to catch the error</a:t>
            </a:r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simulate listed steps, but it is</a:t>
            </a:r>
            <a:r>
              <a:rPr lang="en-US" baseline="0" dirty="0" smtClean="0"/>
              <a:t> not so important</a:t>
            </a:r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example that show us, that order won’t be A,B,C because the they spend different time in Event </a:t>
            </a:r>
            <a:r>
              <a:rPr lang="en-US" baseline="0" dirty="0" err="1" smtClean="0"/>
              <a:t>Demultiplexer</a:t>
            </a:r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This mission is based on these books so if there is someone, who is</a:t>
            </a:r>
            <a:r>
              <a:rPr lang="en-US" baseline="0" dirty="0" smtClean="0"/>
              <a:t> experienced in JS, these books would be useful for him or as next sequel for him after this mission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that</a:t>
            </a:r>
            <a:r>
              <a:rPr lang="en-US" dirty="0" smtClean="0"/>
              <a:t>’</a:t>
            </a:r>
            <a:r>
              <a:rPr lang="en-US" dirty="0" smtClean="0"/>
              <a:t>s how to code would look, if we won’t</a:t>
            </a:r>
            <a:r>
              <a:rPr lang="en-US" baseline="0" dirty="0" smtClean="0"/>
              <a:t> separate it -&gt; show the solution of previous exercise with separated function instead of nesting the code</a:t>
            </a:r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as you can see, it saves time</a:t>
            </a:r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lets</a:t>
            </a:r>
            <a:r>
              <a:rPr lang="en-US" baseline="0" dirty="0" smtClean="0"/>
              <a:t> create new folder and initialize new project in it, install dependency and dev dependency, add start script and execute it</a:t>
            </a:r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explain main things, we care about when</a:t>
            </a:r>
            <a:r>
              <a:rPr lang="en-US" baseline="0" dirty="0" smtClean="0"/>
              <a:t> we are looking at some module at </a:t>
            </a:r>
            <a:r>
              <a:rPr lang="en-US" baseline="0" dirty="0" err="1" smtClean="0"/>
              <a:t>npmjs</a:t>
            </a:r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good to know</a:t>
            </a:r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good</a:t>
            </a:r>
            <a:r>
              <a:rPr lang="en-US" baseline="0" dirty="0" smtClean="0"/>
              <a:t> to know, that there is something like this, that allows us to use existing libraries in C/C++</a:t>
            </a:r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how to learn new things in JS/</a:t>
            </a:r>
            <a:r>
              <a:rPr lang="en-US" dirty="0" err="1" smtClean="0"/>
              <a:t>Node.js</a:t>
            </a:r>
            <a:r>
              <a:rPr lang="en-US" baseline="0" dirty="0" smtClean="0"/>
              <a:t> every week</a:t>
            </a:r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job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important to know that everything what is not primitive is object, except operators </a:t>
            </a:r>
            <a:r>
              <a:rPr lang="en-US" dirty="0" err="1" smtClean="0"/>
              <a:t>etc</a:t>
            </a:r>
            <a:r>
              <a:rPr lang="en-US" dirty="0" smtClean="0"/>
              <a:t> of </a:t>
            </a:r>
            <a:r>
              <a:rPr lang="en-US" dirty="0" err="1" smtClean="0"/>
              <a:t>cource</a:t>
            </a:r>
            <a:endParaRPr lang="en-US" dirty="0" smtClean="0"/>
          </a:p>
          <a:p>
            <a:r>
              <a:rPr lang="en-US" dirty="0" smtClean="0"/>
              <a:t>for example classes are syntax sugar for functions which are also objects</a:t>
            </a:r>
            <a:endParaRPr lang="en-US" dirty="0" smtClean="0"/>
          </a:p>
          <a:p>
            <a:r>
              <a:rPr lang="en-US" dirty="0" smtClean="0"/>
              <a:t>do not forget, that </a:t>
            </a:r>
            <a:r>
              <a:rPr lang="en-US" dirty="0" err="1" smtClean="0"/>
              <a:t>typeof</a:t>
            </a:r>
            <a:r>
              <a:rPr lang="en-US" dirty="0" smtClean="0"/>
              <a:t> null returns object, it is one of the oldest bugs in the JS and probably won’t be fixed, because it would make much more problems in the existing code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100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smtClean="0"/>
              <a:t>-  arrays are still object,</a:t>
            </a:r>
            <a:r>
              <a:rPr lang="en-US" baseline="0" dirty="0" smtClean="0"/>
              <a:t> so we can do same things with them, but by default the are trying to convert a key, passed to the brackets, to a number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the other hand, simple objects are trying to convert key to the string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length of the array are based on the highest index, so it is possible to have indexes without value -&gt; undefined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prefer to use methods like push and pop instead of passing value manually to specific index, if it is possible</a:t>
            </a:r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these objects act in many ways as an array but they are not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most common one is argument, which might be from ES6 replaced with spread operator (more about it in the future)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allows to get all the </a:t>
            </a:r>
            <a:r>
              <a:rPr lang="en-US" baseline="0" dirty="0" err="1" smtClean="0"/>
              <a:t>params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is preferred to convert array-like object to array instead of working with array-like object directly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strings are immutable so you cannot </a:t>
            </a:r>
            <a:r>
              <a:rPr lang="en-US" dirty="0" err="1" smtClean="0"/>
              <a:t>modigy</a:t>
            </a:r>
            <a:r>
              <a:rPr lang="en-US" dirty="0" smtClean="0"/>
              <a:t> just part of them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to</a:t>
            </a:r>
            <a:r>
              <a:rPr lang="en-US" baseline="0" dirty="0" smtClean="0"/>
              <a:t> update string, you need to create a new one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strings are not just array of </a:t>
            </a:r>
            <a:r>
              <a:rPr lang="en-US" baseline="0" dirty="0" err="1" smtClean="0"/>
              <a:t>churs</a:t>
            </a:r>
            <a:r>
              <a:rPr lang="en-US" baseline="0" dirty="0" smtClean="0"/>
              <a:t> even if they have many identical methods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" descr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"/>
            <a:ext cx="10080002" cy="7560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77283" y="2916534"/>
            <a:ext cx="9526060" cy="2209994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20000"/>
              </a:lnSpc>
              <a:defRPr sz="5400">
                <a:solidFill>
                  <a:srgbClr val="7B7B7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43968" y="6869137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ázek 1" descr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"/>
            <a:ext cx="10080002" cy="7560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77813" y="1996052"/>
            <a:ext cx="9525001" cy="2072612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5400">
                <a:solidFill>
                  <a:srgbClr val="7B7B7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43968" y="6869137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Obrázek 6" descr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"/>
            <a:ext cx="10080002" cy="7560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77198" y="1195200"/>
            <a:ext cx="4670561" cy="5819777"/>
          </a:xfrm>
          <a:prstGeom prst="rect">
            <a:avLst/>
          </a:prstGeom>
        </p:spPr>
        <p:txBody>
          <a:bodyPr/>
          <a:lstStyle>
            <a:lvl3pPr marL="1351915" indent="-235585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85750" y="1195200"/>
            <a:ext cx="4672309" cy="70536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b="1"/>
            </a:lvl1pPr>
            <a:lvl2pPr marL="0" indent="0">
              <a:buClrTx/>
              <a:buSzTx/>
              <a:buNone/>
              <a:defRPr b="1"/>
            </a:lvl2pPr>
            <a:lvl3pPr marL="0" indent="0">
              <a:buClrTx/>
              <a:buSzTx/>
              <a:buNone/>
              <a:defRPr b="1"/>
            </a:lvl3pPr>
            <a:lvl4pPr marL="0" indent="0">
              <a:buClrTx/>
              <a:buSzTx/>
              <a:buNone/>
              <a:defRPr b="1"/>
            </a:lvl4pPr>
            <a:lvl5pPr marL="0" indent="0">
              <a:buClrTx/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Zástupný symbol pro text 4"/>
          <p:cNvSpPr>
            <a:spLocks noGrp="1"/>
          </p:cNvSpPr>
          <p:nvPr>
            <p:ph type="body" sz="quarter" idx="13"/>
          </p:nvPr>
        </p:nvSpPr>
        <p:spPr>
          <a:xfrm>
            <a:off x="5120818" y="1195200"/>
            <a:ext cx="4689932" cy="705369"/>
          </a:xfrm>
          <a:prstGeom prst="rect">
            <a:avLst/>
          </a:prstGeom>
        </p:spPr>
        <p:txBody>
          <a:bodyPr anchor="b"/>
          <a:lstStyle/>
          <a:p>
            <a:pPr marL="377825" indent="-377825">
              <a:spcBef>
                <a:spcPts val="800"/>
              </a:spcBef>
              <a:buClrTx/>
              <a:buSzPct val="100000"/>
              <a:buFont typeface="Arial" panose="020B0604020202020204"/>
              <a:buChar char="•"/>
              <a:defRPr sz="3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Obrázek 6" descr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"/>
            <a:ext cx="10080002" cy="7560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Obrázek 6" descr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"/>
            <a:ext cx="10080002" cy="7560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975872" y="5292883"/>
            <a:ext cx="6048377" cy="624857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r>
              <a:t>Title Text</a:t>
            </a:r>
          </a:p>
        </p:txBody>
      </p:sp>
      <p:sp>
        <p:nvSpPr>
          <p:cNvPr id="77" name="Zástupný symbol pro obrázek 2"/>
          <p:cNvSpPr>
            <a:spLocks noGrp="1"/>
          </p:cNvSpPr>
          <p:nvPr>
            <p:ph type="pic" sz="half" idx="13"/>
          </p:nvPr>
        </p:nvSpPr>
        <p:spPr>
          <a:xfrm>
            <a:off x="1975872" y="675612"/>
            <a:ext cx="6048377" cy="4536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75872" y="5917739"/>
            <a:ext cx="6048377" cy="887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None/>
              <a:defRPr sz="1500"/>
            </a:lvl1pPr>
            <a:lvl2pPr marL="0" indent="0">
              <a:spcBef>
                <a:spcPts val="300"/>
              </a:spcBef>
              <a:buClrTx/>
              <a:buSzTx/>
              <a:buNone/>
              <a:defRPr sz="1500"/>
            </a:lvl2pPr>
            <a:lvl3pPr marL="0" indent="0">
              <a:spcBef>
                <a:spcPts val="300"/>
              </a:spcBef>
              <a:buClrTx/>
              <a:buSzTx/>
              <a:buNone/>
              <a:defRPr sz="1500"/>
            </a:lvl3pPr>
            <a:lvl4pPr marL="0" indent="0">
              <a:spcBef>
                <a:spcPts val="300"/>
              </a:spcBef>
              <a:buClrTx/>
              <a:buSzTx/>
              <a:buNone/>
              <a:defRPr sz="1500"/>
            </a:lvl4pPr>
            <a:lvl5pPr marL="0" indent="0">
              <a:spcBef>
                <a:spcPts val="300"/>
              </a:spcBef>
              <a:buClrTx/>
              <a:buSzTx/>
              <a:buNone/>
              <a:defRPr sz="1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Obrázek 1" descr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"/>
            <a:ext cx="10080002" cy="7560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43968" y="6869137"/>
            <a:ext cx="273654" cy="2692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6" descr="Obrázek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6"/>
            <a:ext cx="10080002" cy="7560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77813" y="288171"/>
            <a:ext cx="9525001" cy="756157"/>
          </a:xfrm>
          <a:prstGeom prst="rect">
            <a:avLst/>
          </a:prstGeom>
          <a:ln w="12700">
            <a:miter lim="400000"/>
          </a:ln>
        </p:spPr>
        <p:txBody>
          <a:bodyPr lIns="50396" tIns="50396" rIns="50396" bIns="5039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77813" y="1195827"/>
            <a:ext cx="9525001" cy="5825164"/>
          </a:xfrm>
          <a:prstGeom prst="rect">
            <a:avLst/>
          </a:prstGeom>
          <a:ln w="12700">
            <a:miter lim="400000"/>
          </a:ln>
        </p:spPr>
        <p:txBody>
          <a:bodyPr lIns="50396" tIns="50396" rIns="50396" bIns="5039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72614" y="7294737"/>
            <a:ext cx="268882" cy="248622"/>
          </a:xfrm>
          <a:prstGeom prst="rect">
            <a:avLst/>
          </a:prstGeom>
          <a:ln w="12700">
            <a:miter lim="400000"/>
          </a:ln>
        </p:spPr>
        <p:txBody>
          <a:bodyPr wrap="none" lIns="50396" tIns="50396" rIns="50396" bIns="50396" anchor="ctr">
            <a:spAutoFit/>
          </a:bodyPr>
          <a:lstStyle>
            <a:lvl1pPr algn="r">
              <a:defRPr sz="1100" b="1">
                <a:solidFill>
                  <a:srgbClr val="40404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000" b="1" i="0" u="none" strike="noStrike" cap="none" spc="0" baseline="0">
          <a:solidFill>
            <a:srgbClr val="323232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l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000" b="1" i="0" u="none" strike="noStrike" cap="none" spc="0" baseline="0">
          <a:solidFill>
            <a:srgbClr val="323232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l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000" b="1" i="0" u="none" strike="noStrike" cap="none" spc="0" baseline="0">
          <a:solidFill>
            <a:srgbClr val="323232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l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000" b="1" i="0" u="none" strike="noStrike" cap="none" spc="0" baseline="0">
          <a:solidFill>
            <a:srgbClr val="323232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l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000" b="1" i="0" u="none" strike="noStrike" cap="none" spc="0" baseline="0">
          <a:solidFill>
            <a:srgbClr val="323232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l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000" b="1" i="0" u="none" strike="noStrike" cap="none" spc="0" baseline="0">
          <a:solidFill>
            <a:srgbClr val="323232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l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000" b="1" i="0" u="none" strike="noStrike" cap="none" spc="0" baseline="0">
          <a:solidFill>
            <a:srgbClr val="323232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l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000" b="1" i="0" u="none" strike="noStrike" cap="none" spc="0" baseline="0">
          <a:solidFill>
            <a:srgbClr val="323232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l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000" b="1" i="0" u="none" strike="noStrike" cap="none" spc="0" baseline="0">
          <a:solidFill>
            <a:srgbClr val="323232"/>
          </a:solidFill>
          <a:uFillTx/>
          <a:latin typeface="+mn-lt"/>
          <a:ea typeface="+mn-ea"/>
          <a:cs typeface="+mn-cs"/>
          <a:sym typeface="Arial" panose="020B0604020202020204"/>
        </a:defRPr>
      </a:lvl9pPr>
    </p:titleStyle>
    <p:bodyStyle>
      <a:lvl1pPr marL="360045" marR="0" indent="-288290" algn="l" defTabSz="1007745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6BC04"/>
        </a:buClr>
        <a:buSzPct val="70000"/>
        <a:buFontTx/>
        <a:buChar char="■"/>
        <a:defRPr sz="2400" b="0" i="0" u="none" strike="noStrike" cap="none" spc="0" baseline="0">
          <a:solidFill>
            <a:srgbClr val="4C4C4C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914400" marR="0" indent="-302260" algn="l" defTabSz="1007745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6BC04"/>
        </a:buClr>
        <a:buSzPct val="65000"/>
        <a:buFontTx/>
        <a:buChar char="■"/>
        <a:defRPr sz="2400" b="0" i="0" u="none" strike="noStrike" cap="none" spc="0" baseline="0">
          <a:solidFill>
            <a:srgbClr val="4C4C4C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1403985" marR="0" indent="-288290" algn="l" defTabSz="1007745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6BC04"/>
        </a:buClr>
        <a:buSzPct val="100000"/>
        <a:buFontTx/>
        <a:buChar char="▪"/>
        <a:defRPr sz="2400" b="0" i="0" u="none" strike="noStrike" cap="none" spc="0" baseline="0">
          <a:solidFill>
            <a:srgbClr val="4C4C4C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1800225" marR="0" indent="-215900" algn="l" defTabSz="1007745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6BC04"/>
        </a:buClr>
        <a:buSzPct val="90000"/>
        <a:buFontTx/>
        <a:buChar char="▪"/>
        <a:defRPr sz="2400" b="0" i="0" u="none" strike="noStrike" cap="none" spc="0" baseline="0">
          <a:solidFill>
            <a:srgbClr val="4C4C4C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2263140" marR="0" indent="-247015" algn="l" defTabSz="1007745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6BC04"/>
        </a:buClr>
        <a:buSzPct val="90000"/>
        <a:buFontTx/>
        <a:buChar char="▪"/>
        <a:defRPr sz="2400" b="0" i="0" u="none" strike="noStrike" cap="none" spc="0" baseline="0">
          <a:solidFill>
            <a:srgbClr val="4C4C4C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2794635" marR="0" indent="-274955" algn="l" defTabSz="1007745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6BC04"/>
        </a:buClr>
        <a:buSzPct val="100000"/>
        <a:buFontTx/>
        <a:buChar char="•"/>
        <a:defRPr sz="2400" b="0" i="0" u="none" strike="noStrike" cap="none" spc="0" baseline="0">
          <a:solidFill>
            <a:srgbClr val="4C4C4C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3298825" marR="0" indent="-274955" algn="l" defTabSz="1007745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6BC04"/>
        </a:buClr>
        <a:buSzPct val="100000"/>
        <a:buFontTx/>
        <a:buChar char="•"/>
        <a:defRPr sz="2400" b="0" i="0" u="none" strike="noStrike" cap="none" spc="0" baseline="0">
          <a:solidFill>
            <a:srgbClr val="4C4C4C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3802380" marR="0" indent="-274955" algn="l" defTabSz="1007745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6BC04"/>
        </a:buClr>
        <a:buSzPct val="100000"/>
        <a:buFontTx/>
        <a:buChar char="•"/>
        <a:defRPr sz="2400" b="0" i="0" u="none" strike="noStrike" cap="none" spc="0" baseline="0">
          <a:solidFill>
            <a:srgbClr val="4C4C4C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4306570" marR="0" indent="-274955" algn="l" defTabSz="1007745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6BC04"/>
        </a:buClr>
        <a:buSzPct val="100000"/>
        <a:buFontTx/>
        <a:buChar char="•"/>
        <a:defRPr sz="2400" b="0" i="0" u="none" strike="noStrike" cap="none" spc="0" baseline="0">
          <a:solidFill>
            <a:srgbClr val="4C4C4C"/>
          </a:solidFill>
          <a:uFillTx/>
          <a:latin typeface="+mn-lt"/>
          <a:ea typeface="+mn-ea"/>
          <a:cs typeface="+mn-cs"/>
          <a:sym typeface="Arial" panose="020B0604020202020204"/>
        </a:defRPr>
      </a:lvl9pPr>
    </p:bodyStyle>
    <p:otherStyle>
      <a:lvl1pPr marL="0" marR="0" indent="0" algn="r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r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r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r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r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10077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3.png"/><Relationship Id="rId2" Type="http://schemas.openxmlformats.org/officeDocument/2006/relationships/hyperlink" Target="https://expressjs.com/en/guide/error-handling.html" TargetMode="External"/><Relationship Id="rId1" Type="http://schemas.openxmlformats.org/officeDocument/2006/relationships/hyperlink" Target="https://www.npmjs.com/package/express" TargetMode="Externa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4.png"/><Relationship Id="rId2" Type="http://schemas.openxmlformats.org/officeDocument/2006/relationships/hyperlink" Target="https://docs.npmjs.com/auditing-package-dependencies-for-security-vulnerabilities" TargetMode="External"/><Relationship Id="rId1" Type="http://schemas.openxmlformats.org/officeDocument/2006/relationships/hyperlink" Target="https://snyk.io/" TargetMode="External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7.png"/><Relationship Id="rId2" Type="http://schemas.openxmlformats.org/officeDocument/2006/relationships/hyperlink" Target="https://nodeaddons.com" TargetMode="External"/><Relationship Id="rId1" Type="http://schemas.openxmlformats.org/officeDocument/2006/relationships/hyperlink" Target="https://nodejs.org/api/addons.html" TargetMode="External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hyperlink" Target="https://javascriptweekly.com/" TargetMode="External"/><Relationship Id="rId1" Type="http://schemas.openxmlformats.org/officeDocument/2006/relationships/hyperlink" Target="https://nodeweekly.com/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nodejs.org/dist/latest-v10.x/docs/api/" TargetMode="External"/><Relationship Id="rId1" Type="http://schemas.openxmlformats.org/officeDocument/2006/relationships/hyperlink" Target="https://nodejs.org/dist/latest-v12.x/docs/api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kangax.github.io/compat-table/es6/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hyperlink" Target="https://github.com/getify/You-Dont-Know-JS/blob/1st-ed/README.md" TargetMode="Externa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nodejs.org/dist/latest-v10.x/docs/api/path.html" TargetMode="External"/><Relationship Id="rId1" Type="http://schemas.openxmlformats.org/officeDocument/2006/relationships/hyperlink" Target="https://nodejs.org/dist/latest-v10.x/docs/api/fs.html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hyperlink" Target="https://www.npmj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Nadpis 5"/>
          <p:cNvSpPr txBox="1">
            <a:spLocks noGrp="1"/>
          </p:cNvSpPr>
          <p:nvPr>
            <p:ph type="title"/>
          </p:nvPr>
        </p:nvSpPr>
        <p:spPr>
          <a:xfrm>
            <a:off x="277283" y="2916534"/>
            <a:ext cx="9526060" cy="2209994"/>
          </a:xfrm>
          <a:prstGeom prst="rect">
            <a:avLst/>
          </a:prstGeom>
        </p:spPr>
        <p:txBody>
          <a:bodyPr/>
          <a:lstStyle/>
          <a:p>
            <a:r>
              <a:t>Javascript Advanced</a:t>
            </a:r>
            <a:br/>
            <a:r>
              <a:t>Node.js</a:t>
            </a:r>
          </a:p>
        </p:txBody>
      </p:sp>
      <p:sp>
        <p:nvSpPr>
          <p:cNvPr id="97" name="TextovéPole 7"/>
          <p:cNvSpPr txBox="1"/>
          <p:nvPr/>
        </p:nvSpPr>
        <p:spPr>
          <a:xfrm>
            <a:off x="7418753" y="6606095"/>
            <a:ext cx="2387041" cy="495559"/>
          </a:xfrm>
          <a:prstGeom prst="rect">
            <a:avLst/>
          </a:prstGeom>
          <a:ln w="12700">
            <a:miter lim="400000"/>
          </a:ln>
        </p:spPr>
        <p:txBody>
          <a:bodyPr wrap="none" lIns="50396" tIns="50396" rIns="50396" bIns="50396">
            <a:spAutoFit/>
          </a:bodyPr>
          <a:lstStyle>
            <a:lvl1pPr algn="r">
              <a:defRPr sz="2800">
                <a:solidFill>
                  <a:srgbClr val="323232"/>
                </a:solidFill>
              </a:defRPr>
            </a:lvl1pPr>
          </a:lstStyle>
          <a:p>
            <a:r>
              <a:t>Vojtěch Šebek</a:t>
            </a:r>
          </a:p>
        </p:txBody>
      </p:sp>
      <p:pic>
        <p:nvPicPr>
          <p:cNvPr id="98" name="Obrázek 6" descr="Obrázek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592" y="5421745"/>
            <a:ext cx="1871480" cy="18714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t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String</a:t>
            </a:r>
          </a:p>
        </p:txBody>
      </p:sp>
      <p:sp>
        <p:nvSpPr>
          <p:cNvPr id="143" name="strings are not arrays of char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strings are not arrays of chars</a:t>
            </a:r>
          </a:p>
          <a:p>
            <a:r>
              <a:t>strings are immutable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3" y="7294736"/>
            <a:ext cx="268882" cy="2486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45" name="Screenshot 2018-11-23 at 23.45.18.png" descr="Screenshot 2018-11-23 at 23.45.1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622" y="2163632"/>
            <a:ext cx="7710641" cy="4767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3566160" y="2739390"/>
            <a:ext cx="647509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pozor, pokud voláme na stringu length, vytvoří se objekt String a potom pokud budeme porovnávat  běžný string s objektem string na ===, tak to vrátí false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Express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Express.js</a:t>
            </a:r>
          </a:p>
        </p:txBody>
      </p:sp>
      <p:sp>
        <p:nvSpPr>
          <p:cNvPr id="571" name="https://www.npmjs.com/package/express…"/>
          <p:cNvSpPr txBox="1">
            <a:spLocks noGrp="1"/>
          </p:cNvSpPr>
          <p:nvPr>
            <p:ph type="body" idx="1"/>
          </p:nvPr>
        </p:nvSpPr>
        <p:spPr>
          <a:xfrm>
            <a:off x="273050" y="1033727"/>
            <a:ext cx="9525000" cy="5825165"/>
          </a:xfrm>
          <a:prstGeom prst="rect">
            <a:avLst/>
          </a:prstGeom>
        </p:spPr>
        <p:txBody>
          <a:bodyPr/>
          <a:lstStyle/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1"/>
              </a:rPr>
              <a:t>https://www.npmjs.com/package/express</a:t>
            </a:r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/>
              </a:rPr>
              <a:t>https://expressjs.com/en/guide/error-handling.html</a:t>
            </a:r>
            <a:endParaRPr>
              <a:hlinkClick r:id="rId2"/>
            </a:endParaRPr>
          </a:p>
        </p:txBody>
      </p:sp>
      <p:sp>
        <p:nvSpPr>
          <p:cNvPr id="5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3" y="7294736"/>
            <a:ext cx="268882" cy="2486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73" name="Screenshot 2018-11-26 at 23.23.53.png" descr="Screenshot 2018-11-26 at 23.23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44" y="1874998"/>
            <a:ext cx="7624213" cy="511823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NPM secu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NPM security</a:t>
            </a:r>
          </a:p>
        </p:txBody>
      </p:sp>
      <p:sp>
        <p:nvSpPr>
          <p:cNvPr id="576" name="Snyk…"/>
          <p:cNvSpPr txBox="1">
            <a:spLocks noGrp="1"/>
          </p:cNvSpPr>
          <p:nvPr>
            <p:ph type="body" idx="1"/>
          </p:nvPr>
        </p:nvSpPr>
        <p:spPr>
          <a:xfrm>
            <a:off x="273050" y="1033726"/>
            <a:ext cx="9525000" cy="6527036"/>
          </a:xfrm>
          <a:prstGeom prst="rect">
            <a:avLst/>
          </a:prstGeom>
        </p:spPr>
        <p:txBody>
          <a:bodyPr/>
          <a:lstStyle/>
          <a:p>
            <a:r>
              <a:t>Snyk</a:t>
            </a:r>
          </a:p>
          <a:p>
            <a:pPr marL="899795" lvl="1" indent="-288290">
              <a:buSzPct val="70000"/>
            </a:pPr>
            <a:r>
              <a:t>Use open source. Stay secure.</a:t>
            </a:r>
          </a:p>
          <a:p>
            <a:pPr marL="899795" lvl="1" indent="-288290">
              <a:buSzPct val="70000"/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1"/>
              </a:rPr>
              <a:t>https://snyk.io/</a:t>
            </a:r>
          </a:p>
          <a:p>
            <a:pPr marL="899795" lvl="1" indent="-288290">
              <a:buSzPct val="70000"/>
            </a:pPr>
            <a:r>
              <a:t>based on Vulnerability Database</a:t>
            </a:r>
          </a:p>
          <a:p>
            <a:pPr marL="899795" lvl="1" indent="-288290">
              <a:buSzPct val="70000"/>
            </a:pPr>
            <a:r>
              <a:t>Test you code for free</a:t>
            </a:r>
          </a:p>
          <a:p>
            <a:pPr lvl="2">
              <a:buSzPct val="70000"/>
              <a:buChar char="■"/>
              <a:defRPr i="1"/>
            </a:pPr>
            <a:r>
              <a:t>npm install -g snyk</a:t>
            </a:r>
          </a:p>
          <a:p>
            <a:pPr lvl="2">
              <a:buSzPct val="70000"/>
              <a:buChar char="■"/>
              <a:defRPr i="1"/>
            </a:pPr>
            <a:r>
              <a:t>snyk auth</a:t>
            </a:r>
          </a:p>
          <a:p>
            <a:pPr lvl="2">
              <a:buSzPct val="70000"/>
              <a:buChar char="■"/>
              <a:defRPr i="1"/>
            </a:pPr>
            <a:r>
              <a:t>snyk test</a:t>
            </a:r>
          </a:p>
          <a:p>
            <a:r>
              <a:t>npmjs (available in npm@6)</a:t>
            </a:r>
          </a:p>
          <a:p>
            <a:pPr marL="899795" lvl="1" indent="-288290">
              <a:buSzPct val="70000"/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/>
              </a:rPr>
              <a:t>https://docs.npmjs.com/auditing-package-dependencies-for-security-vulnerabilities</a:t>
            </a:r>
          </a:p>
          <a:p>
            <a:pPr marL="899795" lvl="1" indent="-288290">
              <a:buSzPct val="70000"/>
              <a:defRPr i="1"/>
            </a:pPr>
            <a:r>
              <a:t>npm install npm@latest -g</a:t>
            </a:r>
          </a:p>
          <a:p>
            <a:pPr marL="899795" lvl="1" indent="-288290">
              <a:buSzPct val="70000"/>
              <a:defRPr i="1"/>
            </a:pPr>
            <a:r>
              <a:t>npm audit</a:t>
            </a:r>
          </a:p>
          <a:p>
            <a:pPr marL="899795" lvl="1" indent="-288290">
              <a:buSzPct val="70000"/>
            </a:pPr>
            <a:r>
              <a:t>it runs automatically when</a:t>
            </a:r>
            <a:br/>
            <a:r>
              <a:t>you install a package with npm install</a:t>
            </a:r>
            <a:br/>
          </a:p>
        </p:txBody>
      </p:sp>
      <p:sp>
        <p:nvSpPr>
          <p:cNvPr id="5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694915" y="7294735"/>
            <a:ext cx="346577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78" name="Screenshot 2019-02-03 at 16.08.08.png" descr="Screenshot 2019-02-03 at 16.08.08.png"/>
          <p:cNvPicPr>
            <a:picLocks noChangeAspect="1"/>
          </p:cNvPicPr>
          <p:nvPr/>
        </p:nvPicPr>
        <p:blipFill>
          <a:blip r:embed="rId3"/>
          <a:srcRect l="7054" t="3677" r="9023" b="6178"/>
          <a:stretch>
            <a:fillRect/>
          </a:stretch>
        </p:blipFill>
        <p:spPr>
          <a:xfrm>
            <a:off x="6548432" y="339144"/>
            <a:ext cx="2717801" cy="4304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7043" y="0"/>
                </a:moveTo>
                <a:lnTo>
                  <a:pt x="6791" y="277"/>
                </a:lnTo>
                <a:cubicBezTo>
                  <a:pt x="6168" y="960"/>
                  <a:pt x="4013" y="3731"/>
                  <a:pt x="3681" y="4278"/>
                </a:cubicBezTo>
                <a:cubicBezTo>
                  <a:pt x="3479" y="4611"/>
                  <a:pt x="3268" y="4919"/>
                  <a:pt x="3214" y="4961"/>
                </a:cubicBezTo>
                <a:cubicBezTo>
                  <a:pt x="3160" y="5002"/>
                  <a:pt x="2857" y="5068"/>
                  <a:pt x="2542" y="5108"/>
                </a:cubicBezTo>
                <a:cubicBezTo>
                  <a:pt x="2227" y="5147"/>
                  <a:pt x="1526" y="5253"/>
                  <a:pt x="984" y="5343"/>
                </a:cubicBezTo>
                <a:lnTo>
                  <a:pt x="0" y="5508"/>
                </a:lnTo>
                <a:lnTo>
                  <a:pt x="25" y="11175"/>
                </a:lnTo>
                <a:lnTo>
                  <a:pt x="50" y="16842"/>
                </a:lnTo>
                <a:lnTo>
                  <a:pt x="5391" y="19225"/>
                </a:lnTo>
                <a:cubicBezTo>
                  <a:pt x="8328" y="20536"/>
                  <a:pt x="10768" y="21600"/>
                  <a:pt x="10809" y="21590"/>
                </a:cubicBezTo>
                <a:cubicBezTo>
                  <a:pt x="10851" y="21580"/>
                  <a:pt x="13295" y="20496"/>
                  <a:pt x="16241" y="19183"/>
                </a:cubicBezTo>
                <a:lnTo>
                  <a:pt x="21597" y="16795"/>
                </a:lnTo>
                <a:lnTo>
                  <a:pt x="21600" y="11173"/>
                </a:lnTo>
                <a:lnTo>
                  <a:pt x="21600" y="5550"/>
                </a:lnTo>
                <a:lnTo>
                  <a:pt x="21322" y="5482"/>
                </a:lnTo>
                <a:cubicBezTo>
                  <a:pt x="21170" y="5445"/>
                  <a:pt x="20477" y="5330"/>
                  <a:pt x="19783" y="5225"/>
                </a:cubicBezTo>
                <a:cubicBezTo>
                  <a:pt x="19089" y="5121"/>
                  <a:pt x="18474" y="5002"/>
                  <a:pt x="18414" y="4961"/>
                </a:cubicBezTo>
                <a:cubicBezTo>
                  <a:pt x="18354" y="4919"/>
                  <a:pt x="18130" y="4611"/>
                  <a:pt x="17916" y="4278"/>
                </a:cubicBezTo>
                <a:cubicBezTo>
                  <a:pt x="17109" y="3023"/>
                  <a:pt x="14737" y="74"/>
                  <a:pt x="14535" y="74"/>
                </a:cubicBezTo>
                <a:cubicBezTo>
                  <a:pt x="14504" y="74"/>
                  <a:pt x="14260" y="1070"/>
                  <a:pt x="13989" y="2287"/>
                </a:cubicBezTo>
                <a:cubicBezTo>
                  <a:pt x="13718" y="3505"/>
                  <a:pt x="13461" y="4531"/>
                  <a:pt x="13418" y="4566"/>
                </a:cubicBezTo>
                <a:cubicBezTo>
                  <a:pt x="13369" y="4607"/>
                  <a:pt x="12380" y="4631"/>
                  <a:pt x="10734" y="4630"/>
                </a:cubicBezTo>
                <a:lnTo>
                  <a:pt x="8125" y="4628"/>
                </a:lnTo>
                <a:lnTo>
                  <a:pt x="7753" y="3036"/>
                </a:lnTo>
                <a:cubicBezTo>
                  <a:pt x="7548" y="2160"/>
                  <a:pt x="7307" y="1120"/>
                  <a:pt x="7214" y="723"/>
                </a:cubicBezTo>
                <a:lnTo>
                  <a:pt x="7043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Node.js sca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Node.js scaling</a:t>
            </a:r>
          </a:p>
        </p:txBody>
      </p:sp>
      <p:sp>
        <p:nvSpPr>
          <p:cNvPr id="581" name="common concept is to have multiple processes running on the same port with some sort of internal load balancing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common concept is to have multiple processes running on the same port with some sort of internal load balancing</a:t>
            </a:r>
          </a:p>
          <a:p>
            <a:pPr marL="899795" lvl="1" indent="-288290">
              <a:buSzPct val="70000"/>
            </a:pPr>
            <a:r>
              <a:t>Node.js cluster mode </a:t>
            </a:r>
          </a:p>
          <a:p>
            <a:pPr marL="899795" lvl="1" indent="-288290">
              <a:buSzPct val="70000"/>
            </a:pPr>
            <a:r>
              <a:t>the automatic higher-level PM2 cluster (process manager)</a:t>
            </a:r>
          </a:p>
          <a:p>
            <a:pPr lvl="2">
              <a:buSzPct val="70000"/>
              <a:buChar char="■"/>
            </a:pPr>
            <a:r>
              <a:t>cover the role of the "master" process</a:t>
            </a:r>
          </a:p>
          <a:p>
            <a:pPr marL="899795" lvl="1" indent="-288290">
              <a:buSzPct val="70000"/>
            </a:pPr>
            <a:r>
              <a:t>do not forget to be stateless</a:t>
            </a:r>
          </a:p>
        </p:txBody>
      </p:sp>
      <p:sp>
        <p:nvSpPr>
          <p:cNvPr id="5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694915" y="7294735"/>
            <a:ext cx="346577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83" name="1*p6YEK7y6JsVYBaZkhu4UbQ.png" descr="1*p6YEK7y6JsVYBaZkhu4UbQ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472" y="3891262"/>
            <a:ext cx="3550790" cy="29773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4" name="https://cdn-images-1.medium.com/max/1600/1*p6YEK7y6JsVYBaZkhu4UbQ.png"/>
          <p:cNvSpPr txBox="1"/>
          <p:nvPr/>
        </p:nvSpPr>
        <p:spPr>
          <a:xfrm>
            <a:off x="1127783" y="6802463"/>
            <a:ext cx="3306146" cy="1930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7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https://cdn-images-1.medium.com/max/1600/1*p6YEK7y6JsVYBaZkhu4UbQ.png</a:t>
            </a:r>
          </a:p>
        </p:txBody>
      </p:sp>
      <p:pic>
        <p:nvPicPr>
          <p:cNvPr id="585" name="1*iSVmpaGmwYzXWydLJnzM3A.png" descr="1*iSVmpaGmwYzXWydLJnzM3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454" y="2844856"/>
            <a:ext cx="4777283" cy="40558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6" name="https://cdn-images-1.medium.com/max/1600/1*iSVmpaGmwYzXWydLJnzM3A.png"/>
          <p:cNvSpPr txBox="1"/>
          <p:nvPr/>
        </p:nvSpPr>
        <p:spPr>
          <a:xfrm>
            <a:off x="6063688" y="6808813"/>
            <a:ext cx="2902814" cy="1803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https://cdn-images-1.medium.com/max/1600/1*iSVmpaGmwYzXWydLJnzM3A.png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Node.js Add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Node.js Addons</a:t>
            </a:r>
          </a:p>
        </p:txBody>
      </p:sp>
      <p:sp>
        <p:nvSpPr>
          <p:cNvPr id="589" name="Addons provide an interface between JS running in Node.js and C/C++ librarie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Addons provide an </a:t>
            </a:r>
            <a:r>
              <a:rPr b="1"/>
              <a:t>interface</a:t>
            </a:r>
            <a:r>
              <a:t> between JS running in Node.js and C/C++ libraries</a:t>
            </a:r>
          </a:p>
          <a:p>
            <a:r>
              <a:t>to integrate a third party library written in C/C++</a:t>
            </a:r>
          </a:p>
          <a:p>
            <a:r>
              <a:t>to rewrite the modules in C++ for performance reasons</a:t>
            </a:r>
          </a:p>
          <a:p>
            <a:r>
              <a:t>written in C++, that can be loaded into Node.js using the </a:t>
            </a:r>
            <a:r>
              <a:rPr b="1"/>
              <a:t>require()</a:t>
            </a:r>
            <a:r>
              <a:t> function, and used just as if they were an ordinary Node.js module</a:t>
            </a:r>
            <a:br/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1"/>
              </a:rPr>
              <a:t>https://nodejs.org/api/addons.html</a:t>
            </a:r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/>
              </a:rPr>
              <a:t>https://nodeaddons.com</a:t>
            </a:r>
            <a:endParaRPr>
              <a:hlinkClick r:id="rId2"/>
            </a:endParaRPr>
          </a:p>
        </p:txBody>
      </p:sp>
      <p:sp>
        <p:nvSpPr>
          <p:cNvPr id="59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694915" y="7294735"/>
            <a:ext cx="346577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91" name="cover.png" descr="cov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05" y="3725619"/>
            <a:ext cx="2448793" cy="31687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2" name="https://static-2.gumroad.com/res/gumroad/8306672884185/asset_previews/df5624ce23c2dcf0a561491a3e1c0dfa/retina/cover.png"/>
          <p:cNvSpPr txBox="1"/>
          <p:nvPr/>
        </p:nvSpPr>
        <p:spPr>
          <a:xfrm>
            <a:off x="7278251" y="6951085"/>
            <a:ext cx="2298498" cy="142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3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https://static-2.gumroad.com/res/gumroad/8306672884185/asset_previews/df5624ce23c2dcf0a561491a3e1c0dfa/retina/cover.png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Node and JS week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 and JS weekly</a:t>
            </a:r>
          </a:p>
        </p:txBody>
      </p:sp>
      <p:sp>
        <p:nvSpPr>
          <p:cNvPr id="595" name="https://nodeweekly.com/…"/>
          <p:cNvSpPr txBox="1">
            <a:spLocks noGrp="1"/>
          </p:cNvSpPr>
          <p:nvPr>
            <p:ph type="body" idx="1"/>
          </p:nvPr>
        </p:nvSpPr>
        <p:spPr>
          <a:xfrm>
            <a:off x="273050" y="1033727"/>
            <a:ext cx="9525000" cy="5825165"/>
          </a:xfrm>
          <a:prstGeom prst="rect">
            <a:avLst/>
          </a:prstGeom>
        </p:spPr>
        <p:txBody>
          <a:bodyPr/>
          <a:lstStyle/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1"/>
              </a:rPr>
              <a:t>https://nodeweekly.com/</a:t>
            </a:r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/>
              </a:rPr>
              <a:t>https://javascriptweekly.com/</a:t>
            </a:r>
            <a:br>
              <a:rPr>
                <a:hlinkClick r:id="rId2"/>
              </a:rPr>
            </a:br>
          </a:p>
          <a:p>
            <a:r>
              <a:t>New features</a:t>
            </a:r>
          </a:p>
          <a:p>
            <a:r>
              <a:t>Tutorials and Options</a:t>
            </a:r>
          </a:p>
          <a:p>
            <a:r>
              <a:t>Code and Tools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694915" y="7294735"/>
            <a:ext cx="346577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97" name="Screenshot 2019-02-03 at 15.57.03.png" descr="Screenshot 2019-02-03 at 15.57.03.png"/>
          <p:cNvPicPr>
            <a:picLocks noChangeAspect="1"/>
          </p:cNvPicPr>
          <p:nvPr/>
        </p:nvPicPr>
        <p:blipFill>
          <a:blip r:embed="rId3"/>
          <a:srcRect l="1244" t="1633" r="3470" b="17"/>
          <a:stretch>
            <a:fillRect/>
          </a:stretch>
        </p:blipFill>
        <p:spPr>
          <a:xfrm>
            <a:off x="7200232" y="2191533"/>
            <a:ext cx="2395962" cy="482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99" extrusionOk="0">
                <a:moveTo>
                  <a:pt x="5576" y="0"/>
                </a:moveTo>
                <a:cubicBezTo>
                  <a:pt x="1681" y="4"/>
                  <a:pt x="1787" y="44"/>
                  <a:pt x="1244" y="229"/>
                </a:cubicBezTo>
                <a:cubicBezTo>
                  <a:pt x="841" y="366"/>
                  <a:pt x="596" y="523"/>
                  <a:pt x="354" y="796"/>
                </a:cubicBezTo>
                <a:cubicBezTo>
                  <a:pt x="211" y="957"/>
                  <a:pt x="189" y="1058"/>
                  <a:pt x="136" y="1897"/>
                </a:cubicBezTo>
                <a:cubicBezTo>
                  <a:pt x="104" y="2405"/>
                  <a:pt x="96" y="3143"/>
                  <a:pt x="121" y="3536"/>
                </a:cubicBezTo>
                <a:cubicBezTo>
                  <a:pt x="153" y="4056"/>
                  <a:pt x="146" y="4256"/>
                  <a:pt x="86" y="4275"/>
                </a:cubicBezTo>
                <a:cubicBezTo>
                  <a:pt x="33" y="4291"/>
                  <a:pt x="3" y="4649"/>
                  <a:pt x="0" y="5006"/>
                </a:cubicBezTo>
                <a:cubicBezTo>
                  <a:pt x="-3" y="5363"/>
                  <a:pt x="22" y="5719"/>
                  <a:pt x="75" y="5735"/>
                </a:cubicBezTo>
                <a:cubicBezTo>
                  <a:pt x="168" y="5764"/>
                  <a:pt x="168" y="6132"/>
                  <a:pt x="75" y="6161"/>
                </a:cubicBezTo>
                <a:cubicBezTo>
                  <a:pt x="-20" y="6190"/>
                  <a:pt x="-20" y="7576"/>
                  <a:pt x="75" y="7623"/>
                </a:cubicBezTo>
                <a:cubicBezTo>
                  <a:pt x="121" y="7646"/>
                  <a:pt x="152" y="9990"/>
                  <a:pt x="164" y="14266"/>
                </a:cubicBezTo>
                <a:lnTo>
                  <a:pt x="182" y="20874"/>
                </a:lnTo>
                <a:lnTo>
                  <a:pt x="343" y="21073"/>
                </a:lnTo>
                <a:cubicBezTo>
                  <a:pt x="432" y="21182"/>
                  <a:pt x="615" y="21335"/>
                  <a:pt x="751" y="21414"/>
                </a:cubicBezTo>
                <a:cubicBezTo>
                  <a:pt x="887" y="21493"/>
                  <a:pt x="979" y="21567"/>
                  <a:pt x="954" y="21579"/>
                </a:cubicBezTo>
                <a:cubicBezTo>
                  <a:pt x="936" y="21589"/>
                  <a:pt x="3767" y="21596"/>
                  <a:pt x="7299" y="21599"/>
                </a:cubicBezTo>
                <a:lnTo>
                  <a:pt x="11060" y="21597"/>
                </a:lnTo>
                <a:cubicBezTo>
                  <a:pt x="16094" y="21595"/>
                  <a:pt x="19430" y="21585"/>
                  <a:pt x="20633" y="21574"/>
                </a:cubicBezTo>
                <a:cubicBezTo>
                  <a:pt x="20619" y="21557"/>
                  <a:pt x="20691" y="21496"/>
                  <a:pt x="20808" y="21430"/>
                </a:cubicBezTo>
                <a:cubicBezTo>
                  <a:pt x="20931" y="21361"/>
                  <a:pt x="21113" y="21215"/>
                  <a:pt x="21215" y="21107"/>
                </a:cubicBezTo>
                <a:lnTo>
                  <a:pt x="21401" y="20909"/>
                </a:lnTo>
                <a:lnTo>
                  <a:pt x="21419" y="13377"/>
                </a:lnTo>
                <a:cubicBezTo>
                  <a:pt x="21431" y="8474"/>
                  <a:pt x="21463" y="5833"/>
                  <a:pt x="21509" y="5810"/>
                </a:cubicBezTo>
                <a:cubicBezTo>
                  <a:pt x="21557" y="5786"/>
                  <a:pt x="21580" y="5420"/>
                  <a:pt x="21580" y="5056"/>
                </a:cubicBezTo>
                <a:cubicBezTo>
                  <a:pt x="21579" y="4692"/>
                  <a:pt x="21557" y="4328"/>
                  <a:pt x="21509" y="4314"/>
                </a:cubicBezTo>
                <a:cubicBezTo>
                  <a:pt x="21463" y="4300"/>
                  <a:pt x="21437" y="3735"/>
                  <a:pt x="21437" y="2736"/>
                </a:cubicBezTo>
                <a:cubicBezTo>
                  <a:pt x="21437" y="1689"/>
                  <a:pt x="21412" y="1111"/>
                  <a:pt x="21355" y="972"/>
                </a:cubicBezTo>
                <a:cubicBezTo>
                  <a:pt x="21200" y="586"/>
                  <a:pt x="20491" y="188"/>
                  <a:pt x="19735" y="60"/>
                </a:cubicBezTo>
                <a:cubicBezTo>
                  <a:pt x="19531" y="25"/>
                  <a:pt x="17582" y="13"/>
                  <a:pt x="10978" y="5"/>
                </a:cubicBezTo>
                <a:cubicBezTo>
                  <a:pt x="8618" y="2"/>
                  <a:pt x="6875" y="-1"/>
                  <a:pt x="5576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598" name="Screenshot 2019-02-03 at 15.58.39.png" descr="Screenshot 2019-02-03 at 15.58.39.png"/>
          <p:cNvPicPr>
            <a:picLocks noChangeAspect="1"/>
          </p:cNvPicPr>
          <p:nvPr/>
        </p:nvPicPr>
        <p:blipFill>
          <a:blip r:embed="rId4"/>
          <a:srcRect l="1057" t="1756" r="4218" b="1"/>
          <a:stretch>
            <a:fillRect/>
          </a:stretch>
        </p:blipFill>
        <p:spPr>
          <a:xfrm>
            <a:off x="4649009" y="2205728"/>
            <a:ext cx="2395960" cy="4793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600" extrusionOk="0">
                <a:moveTo>
                  <a:pt x="1915" y="0"/>
                </a:moveTo>
                <a:lnTo>
                  <a:pt x="1572" y="91"/>
                </a:lnTo>
                <a:cubicBezTo>
                  <a:pt x="1058" y="228"/>
                  <a:pt x="713" y="396"/>
                  <a:pt x="450" y="637"/>
                </a:cubicBezTo>
                <a:cubicBezTo>
                  <a:pt x="214" y="852"/>
                  <a:pt x="212" y="856"/>
                  <a:pt x="150" y="1829"/>
                </a:cubicBezTo>
                <a:cubicBezTo>
                  <a:pt x="116" y="2366"/>
                  <a:pt x="112" y="3126"/>
                  <a:pt x="139" y="3519"/>
                </a:cubicBezTo>
                <a:cubicBezTo>
                  <a:pt x="175" y="4035"/>
                  <a:pt x="163" y="4242"/>
                  <a:pt x="96" y="4263"/>
                </a:cubicBezTo>
                <a:cubicBezTo>
                  <a:pt x="36" y="4282"/>
                  <a:pt x="3" y="4639"/>
                  <a:pt x="0" y="4996"/>
                </a:cubicBezTo>
                <a:cubicBezTo>
                  <a:pt x="-3" y="5354"/>
                  <a:pt x="26" y="5711"/>
                  <a:pt x="86" y="5729"/>
                </a:cubicBezTo>
                <a:cubicBezTo>
                  <a:pt x="192" y="5762"/>
                  <a:pt x="192" y="6105"/>
                  <a:pt x="86" y="6137"/>
                </a:cubicBezTo>
                <a:cubicBezTo>
                  <a:pt x="-22" y="6171"/>
                  <a:pt x="-26" y="7591"/>
                  <a:pt x="82" y="7645"/>
                </a:cubicBezTo>
                <a:cubicBezTo>
                  <a:pt x="134" y="7671"/>
                  <a:pt x="172" y="10020"/>
                  <a:pt x="186" y="14327"/>
                </a:cubicBezTo>
                <a:lnTo>
                  <a:pt x="207" y="20971"/>
                </a:lnTo>
                <a:lnTo>
                  <a:pt x="375" y="21153"/>
                </a:lnTo>
                <a:cubicBezTo>
                  <a:pt x="469" y="21254"/>
                  <a:pt x="645" y="21395"/>
                  <a:pt x="768" y="21468"/>
                </a:cubicBezTo>
                <a:lnTo>
                  <a:pt x="993" y="21600"/>
                </a:lnTo>
                <a:lnTo>
                  <a:pt x="20487" y="21600"/>
                </a:lnTo>
                <a:lnTo>
                  <a:pt x="20701" y="21473"/>
                </a:lnTo>
                <a:cubicBezTo>
                  <a:pt x="20819" y="21403"/>
                  <a:pt x="20995" y="21270"/>
                  <a:pt x="21094" y="21178"/>
                </a:cubicBezTo>
                <a:lnTo>
                  <a:pt x="21273" y="21012"/>
                </a:lnTo>
                <a:lnTo>
                  <a:pt x="21294" y="13426"/>
                </a:lnTo>
                <a:cubicBezTo>
                  <a:pt x="21312" y="6766"/>
                  <a:pt x="21330" y="5834"/>
                  <a:pt x="21437" y="5790"/>
                </a:cubicBezTo>
                <a:cubicBezTo>
                  <a:pt x="21525" y="5753"/>
                  <a:pt x="21573" y="5393"/>
                  <a:pt x="21573" y="5037"/>
                </a:cubicBezTo>
                <a:cubicBezTo>
                  <a:pt x="21574" y="4682"/>
                  <a:pt x="21530" y="4332"/>
                  <a:pt x="21441" y="4315"/>
                </a:cubicBezTo>
                <a:cubicBezTo>
                  <a:pt x="21340" y="4296"/>
                  <a:pt x="21318" y="4035"/>
                  <a:pt x="21298" y="2573"/>
                </a:cubicBezTo>
                <a:lnTo>
                  <a:pt x="21273" y="853"/>
                </a:lnTo>
                <a:lnTo>
                  <a:pt x="21033" y="637"/>
                </a:lnTo>
                <a:cubicBezTo>
                  <a:pt x="20765" y="395"/>
                  <a:pt x="20420" y="228"/>
                  <a:pt x="19908" y="91"/>
                </a:cubicBezTo>
                <a:lnTo>
                  <a:pt x="19565" y="0"/>
                </a:lnTo>
                <a:lnTo>
                  <a:pt x="10738" y="0"/>
                </a:lnTo>
                <a:lnTo>
                  <a:pt x="1915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Exercise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15</a:t>
            </a:r>
          </a:p>
        </p:txBody>
      </p:sp>
      <p:sp>
        <p:nvSpPr>
          <p:cNvPr id="601" name="Implement an API server to create and load a book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pPr marL="320675" indent="-256540" defTabSz="897255">
              <a:defRPr sz="2100"/>
            </a:pPr>
            <a:r>
              <a:t>Implement an API server to create and load a book</a:t>
            </a:r>
          </a:p>
          <a:p>
            <a:pPr marL="320675" indent="-256540" defTabSz="897255">
              <a:defRPr sz="2100"/>
            </a:pPr>
            <a:r>
              <a:t>It will work with the storage of the previous task</a:t>
            </a:r>
          </a:p>
          <a:p>
            <a:pPr marL="320675" indent="-256540" defTabSz="897255">
              <a:defRPr sz="2100"/>
            </a:pPr>
            <a:r>
              <a:t>GET getBook - returns the book by query parameter</a:t>
            </a:r>
          </a:p>
          <a:p>
            <a:pPr marL="320675" indent="-256540" defTabSz="897255">
              <a:defRPr sz="2100"/>
            </a:pPr>
            <a:r>
              <a:t>POST createBook - Stores a book with parameters sent in request points</a:t>
            </a:r>
          </a:p>
          <a:p>
            <a:pPr marL="320675" indent="-256540" defTabSz="897255">
              <a:defRPr sz="2100"/>
            </a:pPr>
            <a:r>
              <a:t>Error handling</a:t>
            </a:r>
          </a:p>
          <a:p>
            <a:pPr marL="320675" indent="-256540" defTabSz="897255">
              <a:defRPr sz="2100"/>
            </a:pPr>
            <a:r>
              <a:t>getBook</a:t>
            </a:r>
          </a:p>
          <a:p>
            <a:pPr marL="320675" indent="-256540" defTabSz="897255">
              <a:defRPr sz="2100"/>
            </a:pPr>
            <a:r>
              <a:t>Code attribute not assigned (400)</a:t>
            </a:r>
          </a:p>
          <a:p>
            <a:pPr marL="320675" indent="-256540" defTabSz="897255">
              <a:defRPr sz="2100"/>
            </a:pPr>
            <a:r>
              <a:t>Book with the specified code does not exist (400)</a:t>
            </a:r>
          </a:p>
          <a:p>
            <a:pPr marL="320675" indent="-256540" defTabSz="897255">
              <a:defRPr sz="2100"/>
            </a:pPr>
            <a:r>
              <a:t>createBook</a:t>
            </a:r>
          </a:p>
          <a:p>
            <a:pPr marL="320675" indent="-256540" defTabSz="897255">
              <a:defRPr sz="2100"/>
            </a:pPr>
            <a:r>
              <a:t>No attribute code, name or author (400) specified</a:t>
            </a:r>
          </a:p>
          <a:p>
            <a:pPr marL="320675" indent="-256540" defTabSz="897255">
              <a:defRPr sz="2100"/>
            </a:pPr>
            <a:r>
              <a:t>The book already exists in the database - duplicate code (400)</a:t>
            </a:r>
          </a:p>
          <a:p>
            <a:pPr marL="320675" indent="-256540" defTabSz="897255">
              <a:defRPr sz="2100"/>
            </a:pPr>
            <a:r>
              <a:t>Unexpected database error (500)</a:t>
            </a:r>
          </a:p>
          <a:p>
            <a:pPr marL="320675" indent="-256540" defTabSz="897255">
              <a:defRPr sz="2100"/>
            </a:pPr>
            <a:r>
              <a:t>  implement caching for books. The cache can contain up to 10 records.</a:t>
            </a:r>
          </a:p>
          <a:p>
            <a:pPr marL="320675" indent="-256540" defTabSz="897255">
              <a:defRPr sz="2100"/>
            </a:pPr>
            <a:r>
              <a:t>Take advantage of the lru-cache library (https://github.com/isaacs/node-lru-cache)</a:t>
            </a:r>
          </a:p>
        </p:txBody>
      </p:sp>
      <p:sp>
        <p:nvSpPr>
          <p:cNvPr id="60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694915" y="7294735"/>
            <a:ext cx="346577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Nu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Number</a:t>
            </a:r>
          </a:p>
        </p:txBody>
      </p:sp>
      <p:sp>
        <p:nvSpPr>
          <p:cNvPr id="148" name="only one data type for numbers, it contains integer, double, float, etc"/>
          <p:cNvSpPr txBox="1">
            <a:spLocks noGrp="1"/>
          </p:cNvSpPr>
          <p:nvPr>
            <p:ph type="body" idx="1"/>
          </p:nvPr>
        </p:nvSpPr>
        <p:spPr>
          <a:xfrm>
            <a:off x="273050" y="1104966"/>
            <a:ext cx="9525000" cy="5825166"/>
          </a:xfrm>
          <a:prstGeom prst="rect">
            <a:avLst/>
          </a:prstGeom>
        </p:spPr>
        <p:txBody>
          <a:bodyPr/>
          <a:lstStyle/>
          <a:p>
            <a:r>
              <a:t>only one data type for numbers, it contains integer, double, float, etc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80322" y="7294736"/>
            <a:ext cx="261174" cy="2486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50" name="Screenshot 2018-11-23 at 23.48.00.png" descr="Screenshot 2018-11-23 at 23.48.0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2" y="1987791"/>
            <a:ext cx="3742454" cy="31491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Screenshot 2018-11-23 at 23.49.31.png" descr="Screenshot 2018-11-23 at 23.49.31.png"/>
          <p:cNvPicPr>
            <a:picLocks noChangeAspect="1"/>
          </p:cNvPicPr>
          <p:nvPr/>
        </p:nvPicPr>
        <p:blipFill>
          <a:blip r:embed="rId2"/>
          <a:srcRect r="1403"/>
          <a:stretch>
            <a:fillRect/>
          </a:stretch>
        </p:blipFill>
        <p:spPr>
          <a:xfrm>
            <a:off x="3504172" y="1862516"/>
            <a:ext cx="6569516" cy="43101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Screenshot 2019-01-28 at 14.20.57.png" descr="Screenshot 2019-01-28 at 14.20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1" y="5441022"/>
            <a:ext cx="2460625" cy="6940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3" name="Screenshot 2019-01-28 at 14.22.57.png" descr="Screenshot 2019-01-28 at 14.22.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08" y="6547490"/>
            <a:ext cx="8424548" cy="5638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4" name="Screenshot 2019-01-28 at 14.23.23.png" descr="Screenshot 2019-01-28 at 14.23.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79" y="6259090"/>
            <a:ext cx="2376992" cy="3034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2034540" y="2538095"/>
            <a:ext cx="146939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dá se zapsat stejná hodnota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0970" y="5136515"/>
            <a:ext cx="336232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počítání skrze tuhle knihovnu, jinak to počítá nesmysly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pecial 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values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3" y="7294736"/>
            <a:ext cx="268882" cy="2486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58" name="Screenshot 2018-11-23 at 23.52.14.png" descr="Screenshot 2018-11-23 at 23.52.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283" y="1023607"/>
            <a:ext cx="5781939" cy="60554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762500" y="1023620"/>
            <a:ext cx="5156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pokud chceme zjistit, jeslti je něco hodnota null nebo undefined, stačí tu proměnou hodit do ifu (proměnná)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a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Natives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62" name="Screenshot 2018-11-23 at 23.56.09.png" descr="Screenshot 2018-11-23 at 23.56.0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560" y="1211468"/>
            <a:ext cx="9335980" cy="51335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alsy 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Falsy </a:t>
            </a:r>
            <a:r>
              <a:rPr dirty="0" smtClean="0"/>
              <a:t>values</a:t>
            </a:r>
            <a:r>
              <a:rPr lang="cs-CZ" dirty="0" smtClean="0"/>
              <a:t> (</a:t>
            </a:r>
            <a:r>
              <a:rPr lang="cs-CZ" dirty="0" err="1" smtClean="0"/>
              <a:t>revision</a:t>
            </a:r>
            <a:r>
              <a:rPr lang="cs-CZ" dirty="0" smtClean="0"/>
              <a:t>)</a:t>
            </a:r>
            <a:endParaRPr dirty="0"/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66" name="Screenshot 2018-11-23 at 23.57.42.png" descr="Screenshot 2018-11-23 at 23.57.42.png"/>
          <p:cNvPicPr>
            <a:picLocks noChangeAspect="1"/>
          </p:cNvPicPr>
          <p:nvPr/>
        </p:nvPicPr>
        <p:blipFill>
          <a:blip r:embed="rId1"/>
          <a:srcRect b="52572"/>
          <a:stretch>
            <a:fillRect/>
          </a:stretch>
        </p:blipFill>
        <p:spPr>
          <a:xfrm>
            <a:off x="500104" y="1146729"/>
            <a:ext cx="9290854" cy="28770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7" name="Screenshot 2018-11-23 at 23.57.42.png" descr="Screenshot 2018-11-23 at 23.57.42.png"/>
          <p:cNvPicPr>
            <a:picLocks noChangeAspect="1"/>
          </p:cNvPicPr>
          <p:nvPr/>
        </p:nvPicPr>
        <p:blipFill>
          <a:blip r:embed="rId1"/>
          <a:srcRect t="61565"/>
          <a:stretch>
            <a:fillRect/>
          </a:stretch>
        </p:blipFill>
        <p:spPr>
          <a:xfrm>
            <a:off x="500104" y="4435204"/>
            <a:ext cx="9290853" cy="2331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616450" y="1146810"/>
            <a:ext cx="515620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jediné hodnoty v JS, který jsou false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ang, Bang!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Bang, Bang!!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71" name="The first shot - a single bang!"/>
          <p:cNvSpPr txBox="1">
            <a:spLocks noGrp="1"/>
          </p:cNvSpPr>
          <p:nvPr>
            <p:ph type="body" sz="quarter" idx="1"/>
          </p:nvPr>
        </p:nvSpPr>
        <p:spPr>
          <a:xfrm>
            <a:off x="273050" y="1104966"/>
            <a:ext cx="9525000" cy="690941"/>
          </a:xfrm>
          <a:prstGeom prst="rect">
            <a:avLst/>
          </a:prstGeom>
        </p:spPr>
        <p:txBody>
          <a:bodyPr/>
          <a:lstStyle/>
          <a:p>
            <a:r>
              <a:t>The first shot - a single bang!</a:t>
            </a:r>
          </a:p>
        </p:txBody>
      </p:sp>
      <p:pic>
        <p:nvPicPr>
          <p:cNvPr id="172" name="Screenshot 2019-01-28 at 14.30.05.png" descr="Screenshot 2019-01-28 at 14.30.05.png"/>
          <p:cNvPicPr>
            <a:picLocks noChangeAspect="1"/>
          </p:cNvPicPr>
          <p:nvPr/>
        </p:nvPicPr>
        <p:blipFill rotWithShape="1">
          <a:blip r:embed="rId1"/>
          <a:srcRect t="43234"/>
          <a:stretch>
            <a:fillRect/>
          </a:stretch>
        </p:blipFill>
        <p:spPr>
          <a:xfrm>
            <a:off x="644521" y="1907924"/>
            <a:ext cx="4474623" cy="3703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The second shot - double bang!"/>
          <p:cNvSpPr txBox="1"/>
          <p:nvPr/>
        </p:nvSpPr>
        <p:spPr>
          <a:xfrm>
            <a:off x="356643" y="2684749"/>
            <a:ext cx="9525001" cy="690941"/>
          </a:xfrm>
          <a:prstGeom prst="rect">
            <a:avLst/>
          </a:prstGeom>
          <a:ln w="12700">
            <a:miter lim="400000"/>
          </a:ln>
        </p:spPr>
        <p:txBody>
          <a:bodyPr lIns="50396" tIns="50396" rIns="50396" bIns="50396">
            <a:normAutofit/>
          </a:bodyPr>
          <a:lstStyle>
            <a:lvl1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lvl1pPr>
          </a:lstStyle>
          <a:p>
            <a:r>
              <a:rPr dirty="0"/>
              <a:t>The second shot - double bang!</a:t>
            </a:r>
            <a:endParaRPr dirty="0"/>
          </a:p>
        </p:txBody>
      </p:sp>
      <p:pic>
        <p:nvPicPr>
          <p:cNvPr id="174" name="Screenshot 2019-01-28 at 14.31.20.png" descr="Screenshot 2019-01-28 at 14.31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49" y="3425609"/>
            <a:ext cx="8711803" cy="705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Screenshot 2019-01-28 at 14.32.00.png" descr="Screenshot 2019-01-28 at 14.32.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1" y="4746855"/>
            <a:ext cx="4474623" cy="531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3737610" y="513715"/>
            <a:ext cx="515620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bang je ten samotnej vykřičník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1015" y="5495925"/>
            <a:ext cx="938022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když zkusíme, jestli je něco truthty value if(a), tak to máme akorát pro podmínku, pokud ale chceme z toho vrátit boolenovskou proměnnou, tak na to použijeme let b = !!a a ono to vrátí true, pokud to není false value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== and ===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== and </a:t>
            </a:r>
            <a:r>
              <a:rPr dirty="0" smtClean="0"/>
              <a:t>===</a:t>
            </a:r>
            <a:r>
              <a:rPr lang="cs-CZ" dirty="0" smtClean="0"/>
              <a:t> (</a:t>
            </a:r>
            <a:r>
              <a:rPr lang="cs-CZ" dirty="0" err="1" smtClean="0"/>
              <a:t>revision</a:t>
            </a:r>
            <a:r>
              <a:rPr lang="cs-CZ" dirty="0" smtClean="0"/>
              <a:t>)</a:t>
            </a:r>
            <a:endParaRPr dirty="0"/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79" name="Screenshot 2018-11-24 at 00.10.45.png" descr="Screenshot 2018-11-24 at 00.10.45.png"/>
          <p:cNvPicPr>
            <a:picLocks noChangeAspect="1"/>
          </p:cNvPicPr>
          <p:nvPr/>
        </p:nvPicPr>
        <p:blipFill>
          <a:blip r:embed="rId1"/>
          <a:srcRect b="3317"/>
          <a:stretch>
            <a:fillRect/>
          </a:stretch>
        </p:blipFill>
        <p:spPr>
          <a:xfrm>
            <a:off x="543046" y="1856925"/>
            <a:ext cx="7896812" cy="25901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Screenshot 2019-02-02 at 16.02.23.png" descr="Screenshot 2019-02-02 at 16.02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0" y="4638673"/>
            <a:ext cx="8839277" cy="15794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1" name="always prefer to use ==="/>
          <p:cNvSpPr txBox="1">
            <a:spLocks noGrp="1"/>
          </p:cNvSpPr>
          <p:nvPr>
            <p:ph type="body" sz="quarter" idx="1"/>
          </p:nvPr>
        </p:nvSpPr>
        <p:spPr>
          <a:xfrm>
            <a:off x="273050" y="1104966"/>
            <a:ext cx="9525000" cy="691320"/>
          </a:xfrm>
          <a:prstGeom prst="rect">
            <a:avLst/>
          </a:prstGeom>
        </p:spPr>
        <p:txBody>
          <a:bodyPr/>
          <a:lstStyle/>
          <a:p>
            <a:r>
              <a:t>always prefer to use ===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rror hand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Error handling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85" name="you can't catch only specific errors"/>
          <p:cNvSpPr txBox="1">
            <a:spLocks noGrp="1"/>
          </p:cNvSpPr>
          <p:nvPr>
            <p:ph type="body" sz="quarter" idx="1"/>
          </p:nvPr>
        </p:nvSpPr>
        <p:spPr>
          <a:xfrm>
            <a:off x="273050" y="1104966"/>
            <a:ext cx="9525000" cy="691320"/>
          </a:xfrm>
          <a:prstGeom prst="rect">
            <a:avLst/>
          </a:prstGeom>
        </p:spPr>
        <p:txBody>
          <a:bodyPr/>
          <a:lstStyle/>
          <a:p>
            <a:r>
              <a:t>you can't catch only specific errors</a:t>
            </a:r>
          </a:p>
        </p:txBody>
      </p:sp>
      <p:pic>
        <p:nvPicPr>
          <p:cNvPr id="186" name="Screenshot 2019-04-08 at 12.21.49.png" descr="Screenshot 2019-04-08 at 12.21.4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375" y="1856925"/>
            <a:ext cx="9098351" cy="45339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xercis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90" name="Screenshot 2018-11-24 at 00.14.39.png" descr="Screenshot 2018-11-24 at 00.14.3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884" y="1190072"/>
            <a:ext cx="4415135" cy="57808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1" name="Screenshot 2019-04-08 at 12.29.28.png" descr="Screenshot 2019-04-08 at 12.29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76" y="1540284"/>
            <a:ext cx="4415135" cy="54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2" name="npm test -- exercise-1.test.js"/>
          <p:cNvSpPr txBox="1">
            <a:spLocks noGrp="1"/>
          </p:cNvSpPr>
          <p:nvPr>
            <p:ph type="body" sz="quarter" idx="1"/>
          </p:nvPr>
        </p:nvSpPr>
        <p:spPr>
          <a:xfrm>
            <a:off x="273050" y="982151"/>
            <a:ext cx="4704368" cy="691319"/>
          </a:xfrm>
          <a:prstGeom prst="rect">
            <a:avLst/>
          </a:prstGeom>
        </p:spPr>
        <p:txBody>
          <a:bodyPr/>
          <a:lstStyle/>
          <a:p>
            <a:r>
              <a:t>npm test -- exercise-1.test.js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xercise 1 - bon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1 - bonus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96" name="npm test -- exercise-1-bonus.test.js"/>
          <p:cNvSpPr txBox="1">
            <a:spLocks noGrp="1"/>
          </p:cNvSpPr>
          <p:nvPr>
            <p:ph type="body" sz="quarter" idx="1"/>
          </p:nvPr>
        </p:nvSpPr>
        <p:spPr>
          <a:xfrm>
            <a:off x="273049" y="982151"/>
            <a:ext cx="5538184" cy="691319"/>
          </a:xfrm>
          <a:prstGeom prst="rect">
            <a:avLst/>
          </a:prstGeom>
        </p:spPr>
        <p:txBody>
          <a:bodyPr/>
          <a:lstStyle/>
          <a:p>
            <a:r>
              <a:t>npm test -- exercise-1-bonus.test.js</a:t>
            </a:r>
          </a:p>
        </p:txBody>
      </p:sp>
      <p:pic>
        <p:nvPicPr>
          <p:cNvPr id="197" name="Screenshot 2019-11-11 at 17.23.50.png" descr="Screenshot 2019-11-11 at 17.23.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428" y="1468966"/>
            <a:ext cx="7143567" cy="563821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ástupný symbol pro zápatí 4"/>
          <p:cNvSpPr txBox="1"/>
          <p:nvPr/>
        </p:nvSpPr>
        <p:spPr>
          <a:xfrm>
            <a:off x="6452377" y="7317148"/>
            <a:ext cx="3192199" cy="211769"/>
          </a:xfrm>
          <a:prstGeom prst="rect">
            <a:avLst/>
          </a:prstGeom>
          <a:ln w="12700">
            <a:miter lim="400000"/>
          </a:ln>
        </p:spPr>
        <p:txBody>
          <a:bodyPr lIns="50396" tIns="50396" rIns="50396" bIns="50396" anchor="ctr">
            <a:spAutoFit/>
          </a:bodyPr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r>
              <a:t>Copyright © 2016 Unicorn Top Gun Academy</a:t>
            </a:r>
          </a:p>
        </p:txBody>
      </p:sp>
      <p:sp>
        <p:nvSpPr>
          <p:cNvPr id="101" name="Nadpis 6"/>
          <p:cNvSpPr txBox="1">
            <a:spLocks noGrp="1"/>
          </p:cNvSpPr>
          <p:nvPr>
            <p:ph type="title"/>
          </p:nvPr>
        </p:nvSpPr>
        <p:spPr>
          <a:xfrm>
            <a:off x="277811" y="288171"/>
            <a:ext cx="3943148" cy="766389"/>
          </a:xfrm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02" name="Zástupný symbol pro číslo snímku 5"/>
          <p:cNvSpPr txBox="1">
            <a:spLocks noGrp="1"/>
          </p:cNvSpPr>
          <p:nvPr>
            <p:ph type="sldNum" sz="quarter" idx="4294967295"/>
          </p:nvPr>
        </p:nvSpPr>
        <p:spPr>
          <a:xfrm>
            <a:off x="9850304" y="7294735"/>
            <a:ext cx="191187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4259" y="1528944"/>
            <a:ext cx="4715943" cy="26527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9" y="1041404"/>
            <a:ext cx="4176848" cy="54736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trict m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Strict mode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01" name="&quot;use strict&quot;;…"/>
          <p:cNvSpPr txBox="1">
            <a:spLocks noGrp="1"/>
          </p:cNvSpPr>
          <p:nvPr>
            <p:ph type="body" sz="half" idx="1"/>
          </p:nvPr>
        </p:nvSpPr>
        <p:spPr>
          <a:xfrm>
            <a:off x="277813" y="1195827"/>
            <a:ext cx="8974505" cy="3151970"/>
          </a:xfrm>
          <a:prstGeom prst="rect">
            <a:avLst/>
          </a:prstGeom>
        </p:spPr>
        <p:txBody>
          <a:bodyPr/>
          <a:lstStyle/>
          <a:p>
            <a:r>
              <a:t>"use strict";</a:t>
            </a:r>
          </a:p>
          <a:p>
            <a:r>
              <a:t>Strict mode is declared by adding to the beginning of a script or a function</a:t>
            </a:r>
          </a:p>
          <a:p>
            <a:r>
              <a:t>to indicate that the code should be executed in "strict mode".</a:t>
            </a:r>
          </a:p>
          <a:p>
            <a:r>
              <a:t>to write "secure" JS</a:t>
            </a:r>
          </a:p>
          <a:p>
            <a:r>
              <a:t>it changes previously accepted "bad syntax" into real error</a:t>
            </a:r>
          </a:p>
        </p:txBody>
      </p:sp>
      <p:pic>
        <p:nvPicPr>
          <p:cNvPr id="202" name="Screenshot 2019-02-02 at 14.21.09.png" descr="Screenshot 2019-02-02 at 14.21.09.png"/>
          <p:cNvPicPr>
            <a:picLocks noChangeAspect="1"/>
          </p:cNvPicPr>
          <p:nvPr/>
        </p:nvPicPr>
        <p:blipFill>
          <a:blip r:embed="rId1"/>
          <a:srcRect t="2395" b="2351"/>
          <a:stretch>
            <a:fillRect/>
          </a:stretch>
        </p:blipFill>
        <p:spPr>
          <a:xfrm>
            <a:off x="639349" y="4145729"/>
            <a:ext cx="7658102" cy="205647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co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Scopes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06" name="Screenshot 2018-11-24 at 00.17.43.png" descr="Screenshot 2018-11-24 at 00.17.4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849" y="2127250"/>
            <a:ext cx="8293101" cy="3302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heating with ev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Cheating with eval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10" name="Screenshot 2018-11-24 at 00.19.44.png" descr="Screenshot 2018-11-24 at 00.19.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452" y="1200150"/>
            <a:ext cx="7493002" cy="51562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unctional sco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Functional scope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14" name="Screenshot 2018-11-24 at 00.21.48.png" descr="Screenshot 2018-11-24 at 00.21.4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865" y="1577900"/>
            <a:ext cx="6601046" cy="44007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lock sco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Block scope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18" name="Screenshot 2018-11-24 at 00.23.49.png" descr="Screenshot 2018-11-24 at 00.23.4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486" y="1780102"/>
            <a:ext cx="7992589" cy="39962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302760" y="2719070"/>
            <a:ext cx="5156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let - proměnná omezená jenom na blok, ve kterém je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var - proměnná je omezená na celou function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xtra garbage col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Extra garbage collection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2" name="Screenshot 2018-11-24 at 00.25.32.png" descr="Screenshot 2018-11-24 at 00.25.3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105" y="1210857"/>
            <a:ext cx="7108585" cy="5596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550410" y="1359535"/>
            <a:ext cx="549084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můžeme dát i prázdný { } do kterého dáme nějaký proměnný pro daný scope díky čemuž můžeme ušetřit paměť (garbage collector)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lobal namespace -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reuse code?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26" name="Copy paste?…"/>
          <p:cNvSpPr txBox="1">
            <a:spLocks noGrp="1"/>
          </p:cNvSpPr>
          <p:nvPr>
            <p:ph type="body" sz="half" idx="1"/>
          </p:nvPr>
        </p:nvSpPr>
        <p:spPr>
          <a:xfrm>
            <a:off x="277813" y="1195827"/>
            <a:ext cx="8974505" cy="3151970"/>
          </a:xfrm>
          <a:prstGeom prst="rect">
            <a:avLst/>
          </a:prstGeom>
        </p:spPr>
        <p:txBody>
          <a:bodyPr/>
          <a:lstStyle/>
          <a:p>
            <a:r>
              <a:t>Copy paste?</a:t>
            </a:r>
          </a:p>
          <a:p>
            <a:r>
              <a:t>Multiple files?</a:t>
            </a:r>
          </a:p>
          <a:p>
            <a:r>
              <a:t>External modules?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lobal namespace -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Global namespace - problem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30" name="Screenshot 2018-11-24 at 00.29.00.png" descr="Screenshot 2018-11-24 at 00.29.0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709" y="2111443"/>
            <a:ext cx="7259558" cy="333361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lobal namespace -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Global namespace - solution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34" name="Screenshot 2018-11-24 at 00.34.24.png" descr="Screenshot 2018-11-24 at 00.34.2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546" y="1898650"/>
            <a:ext cx="9474201" cy="3759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464050" y="3150235"/>
            <a:ext cx="549084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řešením je vložit funkci do objektu, kterej si pracuje už s vlastníma hodnotama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los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Closures</a:t>
            </a:r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38" name="Screenshot 2018-11-24 at 00.36.26.png" descr="Screenshot 2018-11-24 at 00.36.2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62" y="1157605"/>
            <a:ext cx="8864602" cy="56007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550410" y="1359535"/>
            <a:ext cx="549084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můžeme vrátit funkci, ale ta funkce si pamatuje svůj scope, tzn. hodnotu let a si bude pamatovat “navždy”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Zástupný symbol pro zápatí 4"/>
          <p:cNvSpPr txBox="1"/>
          <p:nvPr/>
        </p:nvSpPr>
        <p:spPr>
          <a:xfrm>
            <a:off x="6452377" y="7317148"/>
            <a:ext cx="3192199" cy="211769"/>
          </a:xfrm>
          <a:prstGeom prst="rect">
            <a:avLst/>
          </a:prstGeom>
          <a:ln w="12700">
            <a:miter lim="400000"/>
          </a:ln>
        </p:spPr>
        <p:txBody>
          <a:bodyPr lIns="50396" tIns="50396" rIns="50396" bIns="50396" anchor="ctr">
            <a:spAutoFit/>
          </a:bodyPr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r>
              <a:t>Copyright © 2016 Unicorn Top Gun Academy</a:t>
            </a:r>
          </a:p>
        </p:txBody>
      </p:sp>
      <p:sp>
        <p:nvSpPr>
          <p:cNvPr id="107" name="Nadpis 6"/>
          <p:cNvSpPr txBox="1">
            <a:spLocks noGrp="1"/>
          </p:cNvSpPr>
          <p:nvPr>
            <p:ph type="title"/>
          </p:nvPr>
        </p:nvSpPr>
        <p:spPr>
          <a:xfrm>
            <a:off x="277812" y="288171"/>
            <a:ext cx="9525001" cy="756157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08" name="Zástupný symbol pro obsah 7"/>
          <p:cNvSpPr txBox="1">
            <a:spLocks noGrp="1"/>
          </p:cNvSpPr>
          <p:nvPr>
            <p:ph type="body" idx="1"/>
          </p:nvPr>
        </p:nvSpPr>
        <p:spPr>
          <a:xfrm>
            <a:off x="277812" y="1195825"/>
            <a:ext cx="9525001" cy="5825168"/>
          </a:xfrm>
          <a:prstGeom prst="rect">
            <a:avLst/>
          </a:prstGeom>
        </p:spPr>
        <p:txBody>
          <a:bodyPr/>
          <a:lstStyle/>
          <a:p>
            <a:pPr marL="353060" indent="-281940" defTabSz="988060">
              <a:spcBef>
                <a:spcPts val="400"/>
              </a:spcBef>
              <a:defRPr sz="2350"/>
            </a:pPr>
            <a:r>
              <a:t>JavaScript</a:t>
            </a:r>
          </a:p>
          <a:p>
            <a:pPr marL="882015" lvl="1" indent="-281940" defTabSz="988060">
              <a:spcBef>
                <a:spcPts val="400"/>
              </a:spcBef>
              <a:buSzPct val="70000"/>
              <a:defRPr sz="2350"/>
            </a:pPr>
            <a:r>
              <a:t>Extended recap</a:t>
            </a:r>
          </a:p>
          <a:p>
            <a:pPr marL="1376045" lvl="2" indent="-281940" defTabSz="988060">
              <a:spcBef>
                <a:spcPts val="400"/>
              </a:spcBef>
              <a:buSzPct val="70000"/>
              <a:buChar char="■"/>
              <a:defRPr sz="2350"/>
            </a:pPr>
            <a:r>
              <a:t>Scopes</a:t>
            </a:r>
          </a:p>
          <a:p>
            <a:pPr marL="882015" lvl="1" indent="-281940" defTabSz="988060">
              <a:spcBef>
                <a:spcPts val="400"/>
              </a:spcBef>
              <a:buSzPct val="70000"/>
              <a:defRPr sz="2350"/>
            </a:pPr>
            <a:r>
              <a:t>Advanced</a:t>
            </a:r>
          </a:p>
          <a:p>
            <a:pPr marL="1376045" lvl="2" indent="-281940" defTabSz="988060">
              <a:spcBef>
                <a:spcPts val="400"/>
              </a:spcBef>
              <a:buSzPct val="70000"/>
              <a:buChar char="■"/>
              <a:defRPr sz="2350"/>
            </a:pPr>
            <a:r>
              <a:t>Closure</a:t>
            </a:r>
          </a:p>
          <a:p>
            <a:pPr marL="1376045" lvl="2" indent="-281940" defTabSz="988060">
              <a:spcBef>
                <a:spcPts val="400"/>
              </a:spcBef>
              <a:buSzPct val="70000"/>
              <a:buChar char="■"/>
              <a:defRPr sz="2350"/>
            </a:pPr>
            <a:r>
              <a:t>Binding</a:t>
            </a:r>
          </a:p>
          <a:p>
            <a:pPr marL="1376045" lvl="2" indent="-281940" defTabSz="988060">
              <a:spcBef>
                <a:spcPts val="400"/>
              </a:spcBef>
              <a:buSzPct val="70000"/>
              <a:buChar char="■"/>
              <a:defRPr sz="2350"/>
            </a:pPr>
            <a:r>
              <a:t>Prototypes</a:t>
            </a:r>
          </a:p>
          <a:p>
            <a:pPr marL="1376045" lvl="2" indent="-281940" defTabSz="988060">
              <a:spcBef>
                <a:spcPts val="400"/>
              </a:spcBef>
              <a:buSzPct val="70000"/>
              <a:buChar char="■"/>
              <a:defRPr sz="2350"/>
            </a:pPr>
            <a:r>
              <a:t>Classes</a:t>
            </a:r>
          </a:p>
          <a:p>
            <a:pPr marL="353060" indent="-281940" defTabSz="988060">
              <a:spcBef>
                <a:spcPts val="400"/>
              </a:spcBef>
              <a:defRPr sz="2350"/>
            </a:pPr>
            <a:r>
              <a:t>Node.js</a:t>
            </a:r>
          </a:p>
          <a:p>
            <a:pPr marL="882015" lvl="1" indent="-281940" defTabSz="988060">
              <a:spcBef>
                <a:spcPts val="400"/>
              </a:spcBef>
              <a:buSzPct val="70000"/>
              <a:defRPr sz="2350"/>
            </a:pPr>
            <a:r>
              <a:t>EventLoop</a:t>
            </a:r>
          </a:p>
          <a:p>
            <a:pPr marL="882015" lvl="1" indent="-281940" defTabSz="988060">
              <a:spcBef>
                <a:spcPts val="400"/>
              </a:spcBef>
              <a:buSzPct val="70000"/>
              <a:defRPr sz="2350"/>
            </a:pPr>
            <a:r>
              <a:t>Callback</a:t>
            </a:r>
          </a:p>
          <a:p>
            <a:pPr marL="882015" lvl="1" indent="-281940" defTabSz="988060">
              <a:spcBef>
                <a:spcPts val="400"/>
              </a:spcBef>
              <a:buSzPct val="70000"/>
              <a:defRPr sz="2350"/>
            </a:pPr>
            <a:r>
              <a:t>Promise</a:t>
            </a:r>
          </a:p>
          <a:p>
            <a:pPr marL="882015" lvl="1" indent="-281940" defTabSz="988060">
              <a:spcBef>
                <a:spcPts val="400"/>
              </a:spcBef>
              <a:buSzPct val="70000"/>
              <a:defRPr sz="2350"/>
            </a:pPr>
            <a:r>
              <a:t>Async / Await</a:t>
            </a:r>
          </a:p>
          <a:p>
            <a:pPr marL="882015" lvl="1" indent="-281940" defTabSz="988060">
              <a:spcBef>
                <a:spcPts val="400"/>
              </a:spcBef>
              <a:buSzPct val="70000"/>
              <a:defRPr sz="2350"/>
            </a:pPr>
            <a:r>
              <a:t>Node.js API</a:t>
            </a:r>
          </a:p>
        </p:txBody>
      </p:sp>
      <p:sp>
        <p:nvSpPr>
          <p:cNvPr id="109" name="Zástupný symbol pro číslo snímku 5"/>
          <p:cNvSpPr txBox="1">
            <a:spLocks noGrp="1"/>
          </p:cNvSpPr>
          <p:nvPr>
            <p:ph type="sldNum" sz="quarter" idx="4294967295"/>
          </p:nvPr>
        </p:nvSpPr>
        <p:spPr>
          <a:xfrm>
            <a:off x="9850304" y="7294735"/>
            <a:ext cx="191187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Modules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42" name="Screenshot 2018-11-24 at 00.43.26.png" descr="Screenshot 2018-11-24 at 00.43.2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487" y="1162327"/>
            <a:ext cx="6644041" cy="52318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3190240" y="583565"/>
            <a:ext cx="549084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ekvivalent tříd - např u knihoven nás nezajímá, jak to funguje ve vnitř, ale jenom volám funkci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II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IIFE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46" name="Screenshot 2018-11-24 at 00.46.14.png" descr="Screenshot 2018-11-24 at 00.46.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634" y="1052506"/>
            <a:ext cx="5990268" cy="56993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qui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50" name="Screenshot 2018-11-24 at 00.48.06.png" descr="Screenshot 2018-11-24 at 00.48.0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09" y="1159707"/>
            <a:ext cx="8336262" cy="22426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1" name="Screenshot 2018-11-24 at 00.50.16.png" descr="Screenshot 2018-11-24 at 00.50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910" y="3732186"/>
            <a:ext cx="4718015" cy="3320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2" name="Line"/>
          <p:cNvSpPr/>
          <p:nvPr/>
        </p:nvSpPr>
        <p:spPr>
          <a:xfrm>
            <a:off x="5003165" y="1423184"/>
            <a:ext cx="651313" cy="22390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/>
        </p:txBody>
      </p:sp>
      <p:sp>
        <p:nvSpPr>
          <p:cNvPr id="2" name="Text Box 1"/>
          <p:cNvSpPr txBox="1"/>
          <p:nvPr/>
        </p:nvSpPr>
        <p:spPr>
          <a:xfrm>
            <a:off x="114935" y="6090285"/>
            <a:ext cx="50514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tady se stanoví, co se má v rámci modulu exportovat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63830" y="6530975"/>
            <a:ext cx="48387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2 způsoby jak předat do objektu něco pod daným klíčem,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doAnother je to samý jako doAnother: doAnother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80280" y="7051675"/>
            <a:ext cx="499237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module.export se používá vždy, konvence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Exercis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2</a:t>
            </a:r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56" name="Screenshot 2019-04-08 at 12.34.46.png" descr="Screenshot 2019-04-08 at 12.34.4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947" y="1492293"/>
            <a:ext cx="8630217" cy="55292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7" name="npm test -- exercise-2.test.js"/>
          <p:cNvSpPr txBox="1">
            <a:spLocks noGrp="1"/>
          </p:cNvSpPr>
          <p:nvPr>
            <p:ph type="body" sz="quarter" idx="1"/>
          </p:nvPr>
        </p:nvSpPr>
        <p:spPr>
          <a:xfrm>
            <a:off x="273049" y="982151"/>
            <a:ext cx="5538184" cy="691319"/>
          </a:xfrm>
          <a:prstGeom prst="rect">
            <a:avLst/>
          </a:prstGeom>
        </p:spPr>
        <p:txBody>
          <a:bodyPr/>
          <a:lstStyle/>
          <a:p>
            <a:r>
              <a:t>npm test -- exercise-2.test.js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Exercise 2 ext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2 extra</a:t>
            </a:r>
          </a:p>
        </p:txBody>
      </p:sp>
      <p:sp>
        <p:nvSpPr>
          <p:cNvPr id="2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61" name="Screenshot 2019-04-08 at 12.36.10.png" descr="Screenshot 2019-04-08 at 12.36.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95" y="1497546"/>
            <a:ext cx="6766981" cy="5784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2" name="npm test -- exercise-2-bonus.test.js"/>
          <p:cNvSpPr txBox="1"/>
          <p:nvPr/>
        </p:nvSpPr>
        <p:spPr>
          <a:xfrm>
            <a:off x="294685" y="972276"/>
            <a:ext cx="5224107" cy="43706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lvl1pPr>
          </a:lstStyle>
          <a:p>
            <a:r>
              <a:t>npm test -- exercise-2-bonus.test.js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Binding - defa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Binding - default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66" name="Screenshot 2018-11-24 at 01.02.00.png" descr="Screenshot 2018-11-24 at 01.02.0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344" y="1502725"/>
            <a:ext cx="8318502" cy="18288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7" name="&quot;strict mode&quot;"/>
          <p:cNvSpPr txBox="1"/>
          <p:nvPr/>
        </p:nvSpPr>
        <p:spPr>
          <a:xfrm>
            <a:off x="4907095" y="1628689"/>
            <a:ext cx="1526564" cy="3962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"strict mode"</a:t>
            </a:r>
          </a:p>
        </p:txBody>
      </p:sp>
      <p:sp>
        <p:nvSpPr>
          <p:cNvPr id="268" name="this"/>
          <p:cNvSpPr txBox="1"/>
          <p:nvPr/>
        </p:nvSpPr>
        <p:spPr>
          <a:xfrm>
            <a:off x="6832030" y="1628689"/>
            <a:ext cx="499401" cy="3962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this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470535" y="3839845"/>
            <a:ext cx="50514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takhle se už nepoužívá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Binding - implic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Binding - implicit</a:t>
            </a:r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72" name="Screenshot 2018-11-24 at 01.03.39.png" descr="Screenshot 2018-11-24 at 01.03.39.png"/>
          <p:cNvPicPr>
            <a:picLocks noChangeAspect="1"/>
          </p:cNvPicPr>
          <p:nvPr/>
        </p:nvPicPr>
        <p:blipFill>
          <a:blip r:embed="rId1"/>
          <a:srcRect b="21029"/>
          <a:stretch>
            <a:fillRect/>
          </a:stretch>
        </p:blipFill>
        <p:spPr>
          <a:xfrm>
            <a:off x="471228" y="1341466"/>
            <a:ext cx="9398001" cy="45833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2806700" y="4478655"/>
            <a:ext cx="50514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pokud se spojí s objektem, stává se pro this ten objekt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nding - explicit and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Binding - explicit and hard</a:t>
            </a:r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76" name="Screenshot 2018-11-24 at 01.07.25.png" descr="Screenshot 2018-11-24 at 01.07.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471" y="1224280"/>
            <a:ext cx="6769101" cy="5003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751705" y="3465830"/>
            <a:ext cx="505142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call říká zavolej fukci baz v kontextu car s parametrem 6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V kontextu to znamená, že při volání this se použíje objekt car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751705" y="3986530"/>
            <a:ext cx="50514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apply to samý, ale parametr se předává v poli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811395" y="5532755"/>
            <a:ext cx="5051425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tohle řekne, že vždycky, když se bude volat bind, tak se vždycky bude volat v kontextu bike 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už se nepoužívá, dřív akorát v Reactu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Binding - n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Binding - new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80" name="Screenshot 2018-11-24 at 01.09.30.png" descr="Screenshot 2018-11-24 at 01.09.3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83" y="1929784"/>
            <a:ext cx="7175536" cy="36969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3487420" y="3772535"/>
            <a:ext cx="64300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v případě new teprve vzniká kontext, kde můžeme nastavit this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Binding review (TL;D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Binding review (TL;DR)</a:t>
            </a:r>
          </a:p>
        </p:txBody>
      </p:sp>
      <p:sp>
        <p:nvSpPr>
          <p:cNvPr id="283" name="1) Is the function called with new (new binding)? If so, this is the newly constructed object.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1) Is the function called with new (new binding)? If so, this is the newly constructed object. </a:t>
            </a:r>
          </a:p>
          <a:p>
            <a:pPr marL="899795" lvl="1" indent="-288290">
              <a:buSzPct val="70000"/>
              <a:defRPr b="1"/>
            </a:pPr>
            <a:r>
              <a:t>var bar = new foo() </a:t>
            </a:r>
          </a:p>
          <a:p>
            <a:r>
              <a:t> 2) Is the function called with call or apply (explicit binding), even hidden inside a bind hard binding? If so, this is the explicitly specified object. </a:t>
            </a:r>
          </a:p>
          <a:p>
            <a:pPr marL="899795" lvl="1" indent="-288290">
              <a:buSzPct val="70000"/>
              <a:defRPr b="1"/>
            </a:pPr>
            <a:r>
              <a:t>var bar = foo.call( obj2 ) </a:t>
            </a:r>
            <a:r>
              <a:rPr b="0"/>
              <a:t> </a:t>
            </a:r>
            <a:endParaRPr b="0"/>
          </a:p>
          <a:p>
            <a:r>
              <a:t>3) Is the function called with a context (implicit binding), otherwise known as an owning or containing object? If so, this is that context object. </a:t>
            </a:r>
          </a:p>
          <a:p>
            <a:pPr marL="899795" lvl="1" indent="-288290">
              <a:buSzPct val="70000"/>
              <a:defRPr b="1"/>
            </a:pPr>
            <a:r>
              <a:t>var bar = obj1.foo() </a:t>
            </a:r>
            <a:r>
              <a:rPr b="0"/>
              <a:t> </a:t>
            </a:r>
            <a:endParaRPr b="0"/>
          </a:p>
          <a:p>
            <a:r>
              <a:t>Otherwise, default the this (default binding). If in strict mode, pick undefined, otherwise pick the global object.  </a:t>
            </a:r>
          </a:p>
          <a:p>
            <a:pPr marL="899795" lvl="1" indent="-288290">
              <a:buSzPct val="70000"/>
              <a:defRPr b="1"/>
            </a:pPr>
            <a:r>
              <a:t>var bar = foo()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reparing development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Preparing development environment</a:t>
            </a:r>
          </a:p>
        </p:txBody>
      </p:sp>
      <p:sp>
        <p:nvSpPr>
          <p:cNvPr id="112" name="Node.js LT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Node.js LTS</a:t>
            </a:r>
          </a:p>
          <a:p>
            <a:r>
              <a:t>NPM</a:t>
            </a:r>
          </a:p>
          <a:p>
            <a:r>
              <a:t>IDE - IntelliJ (only full versions) or VSCode</a:t>
            </a:r>
            <a:br/>
            <a:b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850304" y="7294735"/>
            <a:ext cx="191188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14" name="Screenshot 2019-11-11 at 16.52.18.png" descr="Screenshot 2019-11-11 at 16.52.1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727" y="2657773"/>
            <a:ext cx="6635646" cy="43879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exical th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Lexical this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88" name="Screenshot 2018-11-24 at 01.15.19.png" descr="Screenshot 2018-11-24 at 01.15.1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644" y="1454150"/>
            <a:ext cx="7277102" cy="46482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Object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 1</a:t>
            </a:r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92" name="Screenshot 2018-11-24 at 01.17.43.png" descr="Screenshot 2018-11-24 at 01.17.4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934" y="1329810"/>
            <a:ext cx="8888593" cy="51640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3841750" y="4462145"/>
            <a:ext cx="64300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kopíruje objekty - vezme parametry za ... a ty použije pro novej objekt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28060" y="4943475"/>
            <a:ext cx="64300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kopíruje stejně tak pole, případně můžeme přidat další hodnoty, do parametru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 2</a:t>
            </a:r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96" name="Screenshot 2018-11-24 at 01.19.19.png" descr="Screenshot 2018-11-24 at 01.19.19.png"/>
          <p:cNvPicPr>
            <a:picLocks noChangeAspect="1"/>
          </p:cNvPicPr>
          <p:nvPr/>
        </p:nvPicPr>
        <p:blipFill>
          <a:blip r:embed="rId1"/>
          <a:srcRect b="14066"/>
          <a:stretch>
            <a:fillRect/>
          </a:stretch>
        </p:blipFill>
        <p:spPr>
          <a:xfrm>
            <a:off x="368165" y="1087838"/>
            <a:ext cx="6154422" cy="57144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Screenshot 2018-11-24 at 01.21.52.png" descr="Screenshot 2018-11-24 at 01.21.52.png"/>
          <p:cNvPicPr>
            <a:picLocks noChangeAspect="1"/>
          </p:cNvPicPr>
          <p:nvPr/>
        </p:nvPicPr>
        <p:blipFill>
          <a:blip r:embed="rId2"/>
          <a:srcRect r="45901" b="84296"/>
          <a:stretch>
            <a:fillRect/>
          </a:stretch>
        </p:blipFill>
        <p:spPr>
          <a:xfrm>
            <a:off x="5424773" y="5783422"/>
            <a:ext cx="4506145" cy="9267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2961005" y="1962785"/>
            <a:ext cx="64300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porovnává referenci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04310" y="4562475"/>
            <a:ext cx="55213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zabrání přidávat další hodnoty objektu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400675" y="5391785"/>
            <a:ext cx="437197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zabrání přidávat mazání hodnoty objektu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400675" y="6802120"/>
            <a:ext cx="437197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zabrání změně hodnoty objektu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Exercis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3</a:t>
            </a:r>
          </a:p>
        </p:txBody>
      </p:sp>
      <p:sp>
        <p:nvSpPr>
          <p:cNvPr id="30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01" name="Screenshot 2019-04-08 at 12.40.46.png" descr="Screenshot 2019-04-08 at 12.40.46.png"/>
          <p:cNvPicPr>
            <a:picLocks noChangeAspect="1"/>
          </p:cNvPicPr>
          <p:nvPr/>
        </p:nvPicPr>
        <p:blipFill>
          <a:blip r:embed="rId1"/>
          <a:srcRect b="11753"/>
          <a:stretch>
            <a:fillRect/>
          </a:stretch>
        </p:blipFill>
        <p:spPr>
          <a:xfrm>
            <a:off x="404795" y="1475277"/>
            <a:ext cx="6513204" cy="57330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2" name="npm test -- exercise-3.test.js"/>
          <p:cNvSpPr txBox="1"/>
          <p:nvPr/>
        </p:nvSpPr>
        <p:spPr>
          <a:xfrm>
            <a:off x="283897" y="920197"/>
            <a:ext cx="4292146" cy="43706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lvl1pPr>
          </a:lstStyle>
          <a:p>
            <a:r>
              <a:t>npm test -- exercise-3.test.js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Exercise 3 - bon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3 - bonus</a:t>
            </a:r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06" name="Screenshot 2019-04-08 at 12.44.52.png" descr="Screenshot 2019-04-08 at 12.44.5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428" y="1647903"/>
            <a:ext cx="7948846" cy="50896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7" name="npm test -- exercise-3-bonus.test.js"/>
          <p:cNvSpPr txBox="1"/>
          <p:nvPr/>
        </p:nvSpPr>
        <p:spPr>
          <a:xfrm>
            <a:off x="276546" y="1037807"/>
            <a:ext cx="5224107" cy="43706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lvl1pPr>
          </a:lstStyle>
          <a:p>
            <a:r>
              <a:t>npm test -- exercise-3-bonus.test.js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Binding - n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Binding - new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11" name="Screenshot 2018-11-24 at 01.09.30.png" descr="Screenshot 2018-11-24 at 01.09.3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83" y="1929784"/>
            <a:ext cx="7175536" cy="369693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Exercis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4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15" name="Screenshot 2019-04-08 at 12.46.00.png" descr="Screenshot 2019-04-08 at 12.46.00.png"/>
          <p:cNvPicPr>
            <a:picLocks noChangeAspect="1"/>
          </p:cNvPicPr>
          <p:nvPr/>
        </p:nvPicPr>
        <p:blipFill>
          <a:blip r:embed="rId1"/>
          <a:srcRect r="6072"/>
          <a:stretch>
            <a:fillRect/>
          </a:stretch>
        </p:blipFill>
        <p:spPr>
          <a:xfrm>
            <a:off x="325510" y="1414709"/>
            <a:ext cx="6524152" cy="54755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6" name="Screenshot 2018-11-26 at 21.03.42.png" descr="Screenshot 2018-11-26 at 21.03.42.png"/>
          <p:cNvPicPr>
            <a:picLocks noChangeAspect="1"/>
          </p:cNvPicPr>
          <p:nvPr/>
        </p:nvPicPr>
        <p:blipFill>
          <a:blip r:embed="rId2"/>
          <a:srcRect t="3234"/>
          <a:stretch>
            <a:fillRect/>
          </a:stretch>
        </p:blipFill>
        <p:spPr>
          <a:xfrm>
            <a:off x="6938129" y="4500692"/>
            <a:ext cx="1769786" cy="10161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7" name="Screenshot 2018-11-24 at 01.41.12.png" descr="Screenshot 2018-11-24 at 01.41.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84" y="5879286"/>
            <a:ext cx="3515127" cy="12743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8" name="npm test -- exercise-4.test.js"/>
          <p:cNvSpPr txBox="1"/>
          <p:nvPr/>
        </p:nvSpPr>
        <p:spPr>
          <a:xfrm>
            <a:off x="210940" y="920821"/>
            <a:ext cx="4292146" cy="43706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lvl1pPr>
          </a:lstStyle>
          <a:p>
            <a:r>
              <a:t>npm test -- exercise-4.test.js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rototyp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Prototype 1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22" name="Screenshot 2018-11-24 at 01.48.58.png" descr="Screenshot 2018-11-24 at 01.48.5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831" y="973131"/>
            <a:ext cx="7224387" cy="61090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5135245" y="2412365"/>
            <a:ext cx="446659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vytvoří kopii objektu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745990" y="3788410"/>
            <a:ext cx="446659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ptá se na hodnotu objektů těch předchůdců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900930" y="4978400"/>
            <a:ext cx="446659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zeptá se, jeslti to je jejich hodnota, nebo zděděná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rototyp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Prototype 2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26" name="Screenshot 2018-11-24 at 01.49.56.png" descr="Screenshot 2018-11-24 at 01.49.5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742" y="1127374"/>
            <a:ext cx="7004913" cy="58163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ext Box 4"/>
          <p:cNvSpPr txBox="1"/>
          <p:nvPr/>
        </p:nvSpPr>
        <p:spPr>
          <a:xfrm>
            <a:off x="3858260" y="610870"/>
            <a:ext cx="594550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pamatovat si, že přes prototype jsou implementovaný classy -&gt; tohle nikdo jinak nepoužívá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rototyp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Prototype 3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30" name="Screenshot 2018-11-24 at 01.52.32.png" descr="Screenshot 2018-11-24 at 01.52.3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578" y="1068587"/>
            <a:ext cx="7324362" cy="60428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VSCode plugins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VSCode </a:t>
            </a:r>
            <a:r>
              <a:rPr dirty="0"/>
              <a:t>plugins:</a:t>
            </a:r>
            <a:endParaRPr dirty="0"/>
          </a:p>
        </p:txBody>
      </p:sp>
      <p:sp>
        <p:nvSpPr>
          <p:cNvPr id="121" name="Node Exec…"/>
          <p:cNvSpPr txBox="1">
            <a:spLocks noGrp="1"/>
          </p:cNvSpPr>
          <p:nvPr>
            <p:ph type="body" idx="1"/>
          </p:nvPr>
        </p:nvSpPr>
        <p:spPr>
          <a:xfrm>
            <a:off x="277813" y="1195825"/>
            <a:ext cx="9525001" cy="6098909"/>
          </a:xfrm>
          <a:prstGeom prst="rect">
            <a:avLst/>
          </a:prstGeom>
        </p:spPr>
        <p:txBody>
          <a:bodyPr>
            <a:noAutofit/>
          </a:bodyPr>
          <a:lstStyle/>
          <a:p>
            <a:pPr marL="237490" indent="-189865" defTabSz="665480">
              <a:spcBef>
                <a:spcPts val="300"/>
              </a:spcBef>
              <a:defRPr sz="1500"/>
            </a:pPr>
            <a:r>
              <a:rPr lang="en-US" sz="1800" dirty="0"/>
              <a:t>recommended for this mission: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 smtClean="0"/>
              <a:t>terminal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/>
              <a:t>JavaScript (ES6) code snippets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/>
              <a:t>Path </a:t>
            </a:r>
            <a:r>
              <a:rPr lang="en-US" sz="1800" dirty="0" err="1" smtClean="0"/>
              <a:t>Intellisence</a:t>
            </a:r>
            <a:endParaRPr lang="en-US" sz="1800" dirty="0" smtClean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 err="1" smtClean="0"/>
              <a:t>npm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 err="1"/>
              <a:t>npm</a:t>
            </a:r>
            <a:r>
              <a:rPr lang="en-US" sz="1800" dirty="0"/>
              <a:t> </a:t>
            </a:r>
            <a:r>
              <a:rPr lang="en-US" sz="1800" dirty="0" err="1"/>
              <a:t>Intellisence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 err="1"/>
              <a:t>Eslint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/>
              <a:t>Prettier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/>
              <a:t>jest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 err="1"/>
              <a:t>Node.js</a:t>
            </a:r>
            <a:r>
              <a:rPr lang="en-US" sz="1800" dirty="0"/>
              <a:t> Modules </a:t>
            </a:r>
            <a:r>
              <a:rPr lang="en-US" sz="1800" dirty="0" err="1"/>
              <a:t>Intellisence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/>
              <a:t>node-readme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/>
              <a:t>Node JSON Autocomplete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 err="1"/>
              <a:t>gitignore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/>
              <a:t>Jest Snippets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/>
              <a:t>Jest Runner</a:t>
            </a:r>
            <a:endParaRPr lang="en-US" sz="1800" dirty="0"/>
          </a:p>
          <a:p>
            <a:pPr marL="791845" lvl="1" indent="-189865" defTabSz="665480">
              <a:spcBef>
                <a:spcPts val="300"/>
              </a:spcBef>
              <a:defRPr sz="1500"/>
            </a:pPr>
            <a:r>
              <a:rPr lang="en-US" sz="1800" dirty="0"/>
              <a:t>Jest Test Explorer + Test explorer UI</a:t>
            </a:r>
            <a:endParaRPr lang="en-US" sz="1800" dirty="0"/>
          </a:p>
          <a:p>
            <a:pPr marL="237490" indent="-189865" defTabSz="665480">
              <a:spcBef>
                <a:spcPts val="300"/>
              </a:spcBef>
              <a:defRPr sz="1500"/>
            </a:pPr>
            <a:endParaRPr lang="en-US" sz="1800" dirty="0"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850304" y="7294735"/>
            <a:ext cx="191188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8284" y="288171"/>
            <a:ext cx="3714530" cy="3700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Node Exec…"/>
          <p:cNvSpPr txBox="1"/>
          <p:nvPr/>
        </p:nvSpPr>
        <p:spPr>
          <a:xfrm>
            <a:off x="5202019" y="4511589"/>
            <a:ext cx="4624540" cy="2259746"/>
          </a:xfrm>
          <a:prstGeom prst="rect">
            <a:avLst/>
          </a:prstGeom>
          <a:ln w="12700">
            <a:miter lim="400000"/>
          </a:ln>
        </p:spPr>
        <p:txBody>
          <a:bodyPr lIns="50396" tIns="50396" rIns="50396" bIns="50396">
            <a:noAutofit/>
          </a:bodyPr>
          <a:lstStyle>
            <a:lvl1pPr marL="360045" marR="0" indent="-288290" algn="l" defTabSz="1007745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BC04"/>
              </a:buClr>
              <a:buSzPct val="70000"/>
              <a:buFontTx/>
              <a:buChar char="■"/>
              <a:defRPr sz="2400" b="0" i="0" u="none" strike="noStrike" cap="none" spc="0" baseline="0">
                <a:solidFill>
                  <a:srgbClr val="4C4C4C"/>
                </a:solidFill>
                <a:uFillTx/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914400" marR="0" indent="-302260" algn="l" defTabSz="1007745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BC04"/>
              </a:buClr>
              <a:buSzPct val="65000"/>
              <a:buFontTx/>
              <a:buChar char="■"/>
              <a:defRPr sz="2400" b="0" i="0" u="none" strike="noStrike" cap="none" spc="0" baseline="0">
                <a:solidFill>
                  <a:srgbClr val="4C4C4C"/>
                </a:solidFill>
                <a:uFillTx/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L="1403985" marR="0" indent="-288290" algn="l" defTabSz="1007745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BC04"/>
              </a:buClr>
              <a:buSzPct val="100000"/>
              <a:buFontTx/>
              <a:buChar char="▪"/>
              <a:defRPr sz="2400" b="0" i="0" u="none" strike="noStrike" cap="none" spc="0" baseline="0">
                <a:solidFill>
                  <a:srgbClr val="4C4C4C"/>
                </a:solidFill>
                <a:uFillTx/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L="1800225" marR="0" indent="-215900" algn="l" defTabSz="1007745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BC04"/>
              </a:buClr>
              <a:buSzPct val="90000"/>
              <a:buFontTx/>
              <a:buChar char="▪"/>
              <a:defRPr sz="2400" b="0" i="0" u="none" strike="noStrike" cap="none" spc="0" baseline="0">
                <a:solidFill>
                  <a:srgbClr val="4C4C4C"/>
                </a:solidFill>
                <a:uFillTx/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L="2263140" marR="0" indent="-247015" algn="l" defTabSz="1007745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BC04"/>
              </a:buClr>
              <a:buSzPct val="90000"/>
              <a:buFontTx/>
              <a:buChar char="▪"/>
              <a:defRPr sz="2400" b="0" i="0" u="none" strike="noStrike" cap="none" spc="0" baseline="0">
                <a:solidFill>
                  <a:srgbClr val="4C4C4C"/>
                </a:solidFill>
                <a:uFillTx/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L="2794635" marR="0" indent="-274955" algn="l" defTabSz="1007745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BC04"/>
              </a:buClr>
              <a:buSzPct val="100000"/>
              <a:buFontTx/>
              <a:buChar char="•"/>
              <a:defRPr sz="2400" b="0" i="0" u="none" strike="noStrike" cap="none" spc="0" baseline="0">
                <a:solidFill>
                  <a:srgbClr val="4C4C4C"/>
                </a:solidFill>
                <a:uFillTx/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3298825" marR="0" indent="-274955" algn="l" defTabSz="1007745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BC04"/>
              </a:buClr>
              <a:buSzPct val="100000"/>
              <a:buFontTx/>
              <a:buChar char="•"/>
              <a:defRPr sz="2400" b="0" i="0" u="none" strike="noStrike" cap="none" spc="0" baseline="0">
                <a:solidFill>
                  <a:srgbClr val="4C4C4C"/>
                </a:solidFill>
                <a:uFillTx/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802380" marR="0" indent="-274955" algn="l" defTabSz="1007745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BC04"/>
              </a:buClr>
              <a:buSzPct val="100000"/>
              <a:buFontTx/>
              <a:buChar char="•"/>
              <a:defRPr sz="2400" b="0" i="0" u="none" strike="noStrike" cap="none" spc="0" baseline="0">
                <a:solidFill>
                  <a:srgbClr val="4C4C4C"/>
                </a:solidFill>
                <a:uFillTx/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4306570" marR="0" indent="-274955" algn="l" defTabSz="1007745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6BC04"/>
              </a:buClr>
              <a:buSzPct val="100000"/>
              <a:buFontTx/>
              <a:buChar char="•"/>
              <a:defRPr sz="2400" b="0" i="0" u="none" strike="noStrike" cap="none" spc="0" baseline="0">
                <a:solidFill>
                  <a:srgbClr val="4C4C4C"/>
                </a:solidFill>
                <a:uFillTx/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237490" indent="-189865" defTabSz="665480" hangingPunct="1">
              <a:spcBef>
                <a:spcPts val="300"/>
              </a:spcBef>
              <a:defRPr sz="1500"/>
            </a:pPr>
            <a:r>
              <a:rPr lang="en-US" sz="1800" dirty="0"/>
              <a:t>optional, </a:t>
            </a:r>
            <a:r>
              <a:rPr lang="en-US" sz="1800" dirty="0" smtClean="0"/>
              <a:t>but it might make your </a:t>
            </a:r>
            <a:r>
              <a:rPr lang="en-US" sz="1800" dirty="0"/>
              <a:t>life </a:t>
            </a:r>
            <a:r>
              <a:rPr lang="en-US" sz="1800" dirty="0" smtClean="0"/>
              <a:t>easier</a:t>
            </a:r>
            <a:endParaRPr lang="en-US" sz="1800" dirty="0"/>
          </a:p>
          <a:p>
            <a:pPr marL="791845" lvl="1" indent="-189865" defTabSz="665480" hangingPunct="1">
              <a:spcBef>
                <a:spcPts val="300"/>
              </a:spcBef>
              <a:defRPr sz="1500"/>
            </a:pPr>
            <a:r>
              <a:rPr lang="en-US" sz="1800" dirty="0"/>
              <a:t>Material </a:t>
            </a:r>
            <a:r>
              <a:rPr lang="en-US" sz="1800" dirty="0" smtClean="0"/>
              <a:t>Icon</a:t>
            </a:r>
            <a:endParaRPr lang="en-US" sz="1800" dirty="0" smtClean="0"/>
          </a:p>
          <a:p>
            <a:pPr marL="791845" lvl="1" indent="-189865" defTabSz="665480" hangingPunct="1">
              <a:spcBef>
                <a:spcPts val="300"/>
              </a:spcBef>
              <a:defRPr sz="1500"/>
            </a:pPr>
            <a:r>
              <a:rPr lang="en-US" sz="1800" dirty="0"/>
              <a:t> </a:t>
            </a:r>
            <a:r>
              <a:rPr lang="en-US" sz="1800" dirty="0" smtClean="0"/>
              <a:t>JS </a:t>
            </a:r>
            <a:r>
              <a:rPr lang="en-US" sz="1800" dirty="0"/>
              <a:t>Refactor</a:t>
            </a:r>
            <a:endParaRPr lang="en-US" sz="1800" dirty="0"/>
          </a:p>
          <a:p>
            <a:pPr marL="791845" lvl="1" indent="-189865" defTabSz="665480" hangingPunct="1">
              <a:spcBef>
                <a:spcPts val="300"/>
              </a:spcBef>
              <a:defRPr sz="1500"/>
            </a:pPr>
            <a:r>
              <a:rPr lang="en-US" sz="1800" dirty="0"/>
              <a:t>IntelliJ IDEA </a:t>
            </a:r>
            <a:r>
              <a:rPr lang="en-US" sz="1800" dirty="0" err="1"/>
              <a:t>Keybinding</a:t>
            </a:r>
            <a:endParaRPr lang="en-US" sz="1800" dirty="0"/>
          </a:p>
          <a:p>
            <a:pPr marL="791845" lvl="1" indent="-189865" defTabSz="665480" hangingPunct="1">
              <a:spcBef>
                <a:spcPts val="300"/>
              </a:spcBef>
              <a:defRPr sz="1500"/>
            </a:pPr>
            <a:r>
              <a:rPr lang="en-US" sz="1800" dirty="0" err="1"/>
              <a:t>GitLens</a:t>
            </a:r>
            <a:endParaRPr lang="en-US" sz="1800" dirty="0"/>
          </a:p>
          <a:p>
            <a:pPr marL="791845" lvl="1" indent="-189865" defTabSz="665480" hangingPunct="1">
              <a:spcBef>
                <a:spcPts val="300"/>
              </a:spcBef>
              <a:defRPr sz="1500"/>
            </a:pPr>
            <a:r>
              <a:rPr lang="en-US" sz="1800" dirty="0"/>
              <a:t>Atom one dark Theme</a:t>
            </a:r>
            <a:endParaRPr lang="en-US" sz="1800"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la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34" name="Screenshot 2018-11-24 at 02.01.49.png" descr="Screenshot 2018-11-24 at 02.01.4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437" y="1044445"/>
            <a:ext cx="5874657" cy="60700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5" name="Screenshot 2018-11-24 at 02.03.35.png" descr="Screenshot 2018-11-24 at 02.03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07" y="1003378"/>
            <a:ext cx="4157276" cy="26033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6" name="Rectangle"/>
          <p:cNvSpPr/>
          <p:nvPr/>
        </p:nvSpPr>
        <p:spPr>
          <a:xfrm>
            <a:off x="4907355" y="3979927"/>
            <a:ext cx="981859" cy="7307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" name="Text Box 4"/>
          <p:cNvSpPr txBox="1"/>
          <p:nvPr/>
        </p:nvSpPr>
        <p:spPr>
          <a:xfrm>
            <a:off x="5074920" y="3909060"/>
            <a:ext cx="499681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podrtžítko se má tvářit jako private, ale nikdo to nezajistí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Exercis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5</a:t>
            </a:r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40" name="Screenshot 2019-04-08 at 12.28.28.png" descr="Screenshot 2019-04-08 at 12.28.2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7" y="1368227"/>
            <a:ext cx="7731808" cy="57823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npm test -- exercise-5.test.js"/>
          <p:cNvSpPr txBox="1"/>
          <p:nvPr/>
        </p:nvSpPr>
        <p:spPr>
          <a:xfrm>
            <a:off x="184425" y="898768"/>
            <a:ext cx="4292146" cy="43706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lvl1pPr>
          </a:lstStyle>
          <a:p>
            <a:r>
              <a:t>npm test -- exercise-5.test.js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Exercise 5 - bon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5 - bonus</a:t>
            </a:r>
          </a:p>
        </p:txBody>
      </p:sp>
      <p:sp>
        <p:nvSpPr>
          <p:cNvPr id="34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45" name="Screenshot 2019-04-08 at 12.54.22.png" descr="Screenshot 2019-04-08 at 12.54.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746" y="1330586"/>
            <a:ext cx="6950309" cy="58022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6" name="npm test -- exercise-5-bonus.test.js"/>
          <p:cNvSpPr txBox="1"/>
          <p:nvPr/>
        </p:nvSpPr>
        <p:spPr>
          <a:xfrm>
            <a:off x="177074" y="891417"/>
            <a:ext cx="5224107" cy="43706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lvl1pPr>
          </a:lstStyle>
          <a:p>
            <a:r>
              <a:t>npm test -- exercise-5-bonus.test.js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ES6 - destru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ES6 - destructuring</a:t>
            </a:r>
          </a:p>
        </p:txBody>
      </p:sp>
      <p:sp>
        <p:nvSpPr>
          <p:cNvPr id="34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50" name="Screenshot 2018-11-24 at 02.10.10.png" descr="Screenshot 2018-11-24 at 02.10.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128" y="1246262"/>
            <a:ext cx="9190844" cy="50639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875530" y="2953385"/>
            <a:ext cx="4996815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tímhle zápisem si můžeme z objektu vytáhnout parametry, které my chceme, případně pod mojeProm: a si vytáhneme proměnnou a vložíme do mojeProm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775835" y="3952240"/>
            <a:ext cx="499681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přes ...rest hodí zbytek proměnných do novýho objektu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tatic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types</a:t>
            </a:r>
          </a:p>
        </p:txBody>
      </p:sp>
      <p:sp>
        <p:nvSpPr>
          <p:cNvPr id="353" name="using transpilation…"/>
          <p:cNvSpPr txBox="1">
            <a:spLocks noGrp="1"/>
          </p:cNvSpPr>
          <p:nvPr>
            <p:ph type="body" idx="1"/>
          </p:nvPr>
        </p:nvSpPr>
        <p:spPr>
          <a:xfrm>
            <a:off x="-92193" y="1033726"/>
            <a:ext cx="9525001" cy="6527036"/>
          </a:xfrm>
          <a:prstGeom prst="rect">
            <a:avLst/>
          </a:prstGeom>
        </p:spPr>
        <p:txBody>
          <a:bodyPr/>
          <a:lstStyle/>
          <a:p>
            <a:pPr marL="899795" lvl="1" indent="-288290">
              <a:buSzPct val="70000"/>
            </a:pPr>
            <a:r>
              <a:t>using transpilation</a:t>
            </a:r>
          </a:p>
          <a:p>
            <a:pPr marL="899795" lvl="1" indent="-288290">
              <a:buSzPct val="70000"/>
            </a:pPr>
            <a:r>
              <a:t>TypeScript (Microsoft)</a:t>
            </a:r>
          </a:p>
          <a:p>
            <a:pPr lvl="2">
              <a:buSzPct val="70000"/>
              <a:buChar char="■"/>
            </a:pPr>
            <a:r>
              <a:t>programming language</a:t>
            </a:r>
          </a:p>
          <a:p>
            <a:pPr lvl="2">
              <a:buSzPct val="70000"/>
              <a:buChar char="■"/>
            </a:pPr>
            <a:r>
              <a:t>specific syntax</a:t>
            </a:r>
          </a:p>
          <a:p>
            <a:pPr lvl="2">
              <a:buSzPct val="70000"/>
              <a:buChar char="■"/>
            </a:pPr>
            <a:r>
              <a:t>much more features</a:t>
            </a:r>
          </a:p>
          <a:p>
            <a:pPr lvl="2">
              <a:buSzPct val="70000"/>
              <a:buChar char="■"/>
            </a:pPr>
            <a:r>
              <a:t>syntax is much closer to Java</a:t>
            </a:r>
          </a:p>
          <a:p>
            <a:pPr lvl="2">
              <a:buSzPct val="70000"/>
              <a:buChar char="■"/>
            </a:pPr>
            <a:r>
              <a:t>large community</a:t>
            </a:r>
          </a:p>
          <a:p>
            <a:pPr marL="899795" lvl="1" indent="-288290">
              <a:buSzPct val="70000"/>
            </a:pPr>
            <a:r>
              <a:t>Flow (FaceBook)</a:t>
            </a:r>
          </a:p>
          <a:p>
            <a:pPr lvl="2">
              <a:buSzPct val="70000"/>
              <a:buChar char="■"/>
            </a:pPr>
            <a:r>
              <a:t>static type checker</a:t>
            </a:r>
          </a:p>
          <a:p>
            <a:pPr lvl="2">
              <a:buSzPct val="70000"/>
              <a:buChar char="■"/>
            </a:pPr>
            <a:r>
              <a:t>out of the box utility</a:t>
            </a:r>
          </a:p>
          <a:p>
            <a:pPr lvl="2">
              <a:buSzPct val="70000"/>
              <a:buChar char="■"/>
            </a:pPr>
            <a:r>
              <a:t>slow</a:t>
            </a:r>
          </a:p>
          <a:p>
            <a:pPr lvl="2">
              <a:buSzPct val="70000"/>
              <a:buChar char="■"/>
            </a:pPr>
            <a:r>
              <a:t>crazy version changes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55" name="Screenshot 2019-02-03 at 16.52.07.png" descr="Screenshot 2019-02-03 at 16.52.0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7946" y="4554030"/>
            <a:ext cx="5460419" cy="2716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6" name="1_ulwmJZfctsdMiwO8HRFDKQ.png" descr="1_ulwmJZfctsdMiwO8HRFDK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62" y="144352"/>
            <a:ext cx="3260360" cy="34307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7" name="https://codeburst.io/strict-types-typescript-flow-javascript-to-be-or-not-to-be-959d2d20c007"/>
          <p:cNvSpPr txBox="1"/>
          <p:nvPr/>
        </p:nvSpPr>
        <p:spPr>
          <a:xfrm>
            <a:off x="6669622" y="3573826"/>
            <a:ext cx="3149237" cy="1803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https://codeburst.io/strict-types-typescript-flow-javascript-to-be-or-not-to-be-959d2d20c007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Node.js</a:t>
            </a:r>
          </a:p>
        </p:txBody>
      </p:sp>
      <p:sp>
        <p:nvSpPr>
          <p:cNvPr id="360" name="it's not server version of JavaScript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it's not server version of JavaScript</a:t>
            </a:r>
          </a:p>
          <a:p>
            <a:r>
              <a:t>it's not framework</a:t>
            </a:r>
          </a:p>
          <a:p>
            <a:r>
              <a:t>Node.js is runtime </a:t>
            </a:r>
          </a:p>
        </p:txBody>
      </p:sp>
      <p:sp>
        <p:nvSpPr>
          <p:cNvPr id="3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6492" y="2812394"/>
            <a:ext cx="5618116" cy="34407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Node.js</a:t>
            </a:r>
          </a:p>
        </p:txBody>
      </p:sp>
      <p:sp>
        <p:nvSpPr>
          <p:cNvPr id="365" name="Google V8 engine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Google V8 engine</a:t>
            </a:r>
          </a:p>
          <a:p>
            <a:pPr marL="899795" lvl="1" indent="-288290">
              <a:buSzPct val="70000"/>
            </a:pPr>
            <a:r>
              <a:t>compiler</a:t>
            </a:r>
          </a:p>
          <a:p>
            <a:pPr marL="899795" lvl="1" indent="-288290">
              <a:buSzPct val="70000"/>
            </a:pPr>
            <a:r>
              <a:t>Executor</a:t>
            </a:r>
          </a:p>
          <a:p>
            <a:pPr marL="899795" lvl="1" indent="-288290">
              <a:buSzPct val="70000"/>
            </a:pPr>
            <a:r>
              <a:t>C++</a:t>
            </a:r>
          </a:p>
          <a:p>
            <a:r>
              <a:t>Libuv</a:t>
            </a:r>
          </a:p>
          <a:p>
            <a:pPr marL="899795" lvl="1" indent="-288290">
              <a:buSzPct val="70000"/>
            </a:pPr>
            <a:r>
              <a:t>low level library</a:t>
            </a:r>
          </a:p>
          <a:p>
            <a:pPr marL="899795" lvl="1" indent="-288290">
              <a:buSzPct val="70000"/>
            </a:pPr>
            <a:r>
              <a:t>async I/O</a:t>
            </a:r>
          </a:p>
          <a:p>
            <a:pPr marL="899795" lvl="1" indent="-288290">
              <a:buSzPct val="70000"/>
            </a:pPr>
            <a:r>
              <a:t>C</a:t>
            </a:r>
          </a:p>
          <a:p>
            <a:r>
              <a:t>Node-core</a:t>
            </a:r>
          </a:p>
          <a:p>
            <a:pPr marL="899795" lvl="1" indent="-288290">
              <a:buSzPct val="70000"/>
            </a:pPr>
            <a:r>
              <a:t>hight level library</a:t>
            </a:r>
          </a:p>
          <a:p>
            <a:pPr marL="899795" lvl="1" indent="-288290">
              <a:buSzPct val="70000"/>
            </a:pPr>
            <a:r>
              <a:t>JavaScript</a:t>
            </a:r>
          </a:p>
        </p:txBody>
      </p:sp>
      <p:sp>
        <p:nvSpPr>
          <p:cNvPr id="3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7688" y="1755673"/>
            <a:ext cx="4686303" cy="42926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8" name="Node.js Design Patterns by Mario Casciaro"/>
          <p:cNvSpPr txBox="1"/>
          <p:nvPr/>
        </p:nvSpPr>
        <p:spPr>
          <a:xfrm>
            <a:off x="5793706" y="5976003"/>
            <a:ext cx="3260709" cy="54596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defTabSz="457200">
              <a:lnSpc>
                <a:spcPts val="4100"/>
              </a:lnSpc>
              <a:defRPr sz="13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Node.js Design Patterns by Mario Casciaro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Node.js vs Brows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Node.js vs Browser</a:t>
            </a:r>
          </a:p>
        </p:txBody>
      </p:sp>
      <p:sp>
        <p:nvSpPr>
          <p:cNvPr id="371" name="Node.js is powerful…"/>
          <p:cNvSpPr txBox="1">
            <a:spLocks noGrp="1"/>
          </p:cNvSpPr>
          <p:nvPr>
            <p:ph type="body" sz="half" idx="1"/>
          </p:nvPr>
        </p:nvSpPr>
        <p:spPr>
          <a:xfrm>
            <a:off x="277812" y="1195826"/>
            <a:ext cx="4537078" cy="5825166"/>
          </a:xfrm>
          <a:prstGeom prst="rect">
            <a:avLst/>
          </a:prstGeom>
        </p:spPr>
        <p:txBody>
          <a:bodyPr/>
          <a:lstStyle/>
          <a:p>
            <a:r>
              <a:t>Node.js is powerful</a:t>
            </a:r>
          </a:p>
          <a:p>
            <a:r>
              <a:t>Working with files?</a:t>
            </a:r>
          </a:p>
          <a:p>
            <a:pPr marL="899795" lvl="1" indent="-288290">
              <a:buSzPct val="70000"/>
              <a:defRPr sz="1900"/>
            </a:pPr>
            <a:r>
              <a:t>Of course</a:t>
            </a:r>
          </a:p>
          <a:p>
            <a:r>
              <a:t>Working with OS processes?</a:t>
            </a:r>
          </a:p>
          <a:p>
            <a:pPr marL="899795" lvl="1" indent="-288290">
              <a:buSzPct val="70000"/>
              <a:defRPr sz="1900"/>
            </a:pPr>
            <a:r>
              <a:t>Yes</a:t>
            </a:r>
          </a:p>
          <a:p>
            <a:r>
              <a:t>CLI Interface</a:t>
            </a:r>
          </a:p>
          <a:p>
            <a:pPr marL="899795" lvl="1" indent="-288290">
              <a:buSzPct val="70000"/>
              <a:defRPr sz="1900"/>
            </a:pPr>
            <a:r>
              <a:t>Obviously</a:t>
            </a:r>
          </a:p>
          <a:p>
            <a:r>
              <a:t>Direct access to the API OS</a:t>
            </a:r>
          </a:p>
          <a:p>
            <a:r>
              <a:t>Small footprint memory</a:t>
            </a:r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373" name="Browser has limited functionality…"/>
          <p:cNvSpPr txBox="1"/>
          <p:nvPr/>
        </p:nvSpPr>
        <p:spPr>
          <a:xfrm>
            <a:off x="5243967" y="1195826"/>
            <a:ext cx="4537078" cy="5825166"/>
          </a:xfrm>
          <a:prstGeom prst="rect">
            <a:avLst/>
          </a:prstGeom>
          <a:ln w="12700">
            <a:miter lim="400000"/>
          </a:ln>
        </p:spPr>
        <p:txBody>
          <a:bodyPr lIns="50396" tIns="50396" rIns="50396" bIns="50396">
            <a:normAutofit/>
          </a:bodyPr>
          <a:lstStyle/>
          <a:p>
            <a: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pPr>
            <a:r>
              <a:t>Browser has limited functionality</a:t>
            </a:r>
          </a:p>
          <a:p>
            <a:pPr marL="899795" lvl="1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1900">
                <a:solidFill>
                  <a:srgbClr val="4C4C4C"/>
                </a:solidFill>
              </a:defRPr>
            </a:pPr>
            <a:r>
              <a:t>Especially for security reasons</a:t>
            </a:r>
          </a:p>
          <a:p>
            <a: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pPr>
            <a:r>
              <a:t>Working with files?</a:t>
            </a:r>
          </a:p>
          <a:p>
            <a:pPr marL="899795" lvl="1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1900">
                <a:solidFill>
                  <a:srgbClr val="4C4C4C"/>
                </a:solidFill>
              </a:defRPr>
            </a:pPr>
            <a:r>
              <a:t>Very limited. You do not want the foreign script to scramble through your PC</a:t>
            </a:r>
          </a:p>
          <a:p>
            <a: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pPr>
            <a:r>
              <a:t>Working with OS processes?</a:t>
            </a:r>
          </a:p>
          <a:p>
            <a:pPr marL="899795" lvl="1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1900">
                <a:solidFill>
                  <a:srgbClr val="4C4C4C"/>
                </a:solidFill>
              </a:defRPr>
            </a:pPr>
            <a:r>
              <a:t>No. The Worker API allows subcriptions</a:t>
            </a:r>
          </a:p>
          <a:p>
            <a:pPr marL="360045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2400">
                <a:solidFill>
                  <a:srgbClr val="4C4C4C"/>
                </a:solidFill>
              </a:defRPr>
            </a:pPr>
            <a:r>
              <a:t>CLI Interface</a:t>
            </a:r>
          </a:p>
          <a:p>
            <a:pPr marL="899795" lvl="1" indent="-288290">
              <a:spcBef>
                <a:spcPts val="500"/>
              </a:spcBef>
              <a:buClr>
                <a:srgbClr val="F6BC04"/>
              </a:buClr>
              <a:buSzPct val="70000"/>
              <a:buChar char="■"/>
              <a:defRPr sz="1900">
                <a:solidFill>
                  <a:srgbClr val="4C4C4C"/>
                </a:solidFill>
              </a:defRPr>
            </a:pPr>
            <a:r>
              <a:t>No. But Chrome Headless using Puppetteer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Node.js docu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Node.js documentation</a:t>
            </a:r>
          </a:p>
        </p:txBody>
      </p:sp>
      <p:sp>
        <p:nvSpPr>
          <p:cNvPr id="376" name="version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rPr dirty="0"/>
              <a:t>versions</a:t>
            </a:r>
            <a:endParaRPr dirty="0"/>
          </a:p>
          <a:p>
            <a:pPr marL="899795" lvl="1" indent="-288290">
              <a:buSzPct val="70000"/>
            </a:pPr>
            <a:r>
              <a:rPr dirty="0"/>
              <a:t>LTS </a:t>
            </a:r>
            <a:r>
              <a:rPr dirty="0" smtClean="0"/>
              <a:t>1</a:t>
            </a:r>
            <a:r>
              <a:rPr lang="cs-CZ" dirty="0" smtClean="0"/>
              <a:t>2</a:t>
            </a:r>
            <a:r>
              <a:rPr dirty="0" smtClean="0"/>
              <a:t>.</a:t>
            </a:r>
            <a:r>
              <a:rPr lang="cs-CZ" dirty="0" smtClean="0"/>
              <a:t>14</a:t>
            </a:r>
            <a:r>
              <a:rPr dirty="0" smtClean="0"/>
              <a:t>.x</a:t>
            </a:r>
            <a:endParaRPr dirty="0"/>
          </a:p>
          <a:p>
            <a:pPr marL="899795" lvl="1" indent="-288290">
              <a:buSzPct val="70000"/>
            </a:pPr>
            <a:r>
              <a:rPr dirty="0"/>
              <a:t>Current </a:t>
            </a:r>
            <a:r>
              <a:rPr dirty="0" smtClean="0"/>
              <a:t>1</a:t>
            </a:r>
            <a:r>
              <a:rPr lang="cs-CZ" dirty="0" smtClean="0"/>
              <a:t>3</a:t>
            </a:r>
            <a:r>
              <a:rPr dirty="0" smtClean="0"/>
              <a:t>.x</a:t>
            </a:r>
            <a:endParaRPr dirty="0"/>
          </a:p>
          <a:p>
            <a:r>
              <a:rPr dirty="0"/>
              <a:t>it is recommended to use LTS</a:t>
            </a:r>
            <a:endParaRPr dirty="0"/>
          </a:p>
          <a:p>
            <a:pPr marL="899795" lvl="1" indent="-288290">
              <a:buSzPct val="70000"/>
            </a:pPr>
            <a:r>
              <a:rPr dirty="0"/>
              <a:t>Long Term Support - stable version</a:t>
            </a:r>
            <a:endParaRPr dirty="0"/>
          </a:p>
          <a:p>
            <a:r>
              <a:rPr dirty="0"/>
              <a:t>Doc: </a:t>
            </a:r>
            <a:r>
              <a:rPr lang="en-US" dirty="0">
                <a:hlinkClick r:id="rId1"/>
              </a:rPr>
              <a:t>https://nodejs.org/dist/latest-v12.x/docs/api/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ES6 Node.js and Brow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ES6 Node.js and Browsers</a:t>
            </a:r>
          </a:p>
        </p:txBody>
      </p:sp>
      <p:sp>
        <p:nvSpPr>
          <p:cNvPr id="380" name="Node.j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Node.js</a:t>
            </a:r>
          </a:p>
          <a:p>
            <a:pPr marL="899795" lvl="1" indent="-288290">
              <a:buSzPct val="70000"/>
            </a:pPr>
            <a:r>
              <a:t>Implements 97%</a:t>
            </a:r>
          </a:p>
          <a:p>
            <a:pPr marL="899795" lvl="1" indent="-288290">
              <a:buSzPct val="70000"/>
            </a:pPr>
            <a:r>
              <a:t>Usually first</a:t>
            </a:r>
          </a:p>
          <a:p>
            <a:pPr marL="899795" lvl="1" indent="-288290">
              <a:buSzPct val="70000"/>
            </a:pPr>
            <a:r>
              <a:t>It also often implements nonstandard features</a:t>
            </a:r>
          </a:p>
          <a:p>
            <a:r>
              <a:t>Browsers</a:t>
            </a:r>
          </a:p>
          <a:p>
            <a:pPr marL="899795" lvl="1" indent="-288290">
              <a:buSzPct val="70000"/>
            </a:pPr>
            <a:r>
              <a:t>11% (Hello Internet Explorer 11)</a:t>
            </a:r>
          </a:p>
          <a:p>
            <a:pPr marL="899795" lvl="1" indent="-288290">
              <a:buSzPct val="70000"/>
            </a:pPr>
            <a:r>
              <a:t>97% Chrome</a:t>
            </a:r>
          </a:p>
          <a:p>
            <a:pPr marL="899795" lvl="1" indent="-288290">
              <a:buSzPct val="70000"/>
            </a:pPr>
            <a:r>
              <a:t>What's the solution?</a:t>
            </a:r>
          </a:p>
          <a:p>
            <a:pPr lvl="2">
              <a:buSzPct val="70000"/>
              <a:buChar char="■"/>
            </a:pPr>
            <a:r>
              <a:t>Polyfills</a:t>
            </a:r>
          </a:p>
          <a:p>
            <a:pPr lvl="2">
              <a:buSzPct val="70000"/>
              <a:buChar char="■"/>
            </a:pPr>
            <a:r>
              <a:t>Transpilation</a:t>
            </a:r>
          </a:p>
          <a:p/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1"/>
              </a:rPr>
              <a:t>https://kangax.github.io/compat-table/es6/</a:t>
            </a:r>
            <a:endParaRPr>
              <a:hlinkClick r:id="rId1"/>
            </a:endParaRPr>
          </a:p>
        </p:txBody>
      </p:sp>
      <p:sp>
        <p:nvSpPr>
          <p:cNvPr id="3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YDKJS</a:t>
            </a:r>
          </a:p>
        </p:txBody>
      </p:sp>
      <p:sp>
        <p:nvSpPr>
          <p:cNvPr id="122" name="6 primitive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You Don't Know JS</a:t>
            </a:r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"/>
              </a:rPr>
              <a:t>https://github.com/getify/You-Dont-Know-JS/blob/1st-ed/README.md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899795" lvl="1" indent="-288290">
              <a:buSzPct val="70000"/>
            </a:pPr>
            <a:r>
              <a:t>Read online for free!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850304" y="7294735"/>
            <a:ext cx="191188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4" name="Screenshot 2019-11-11 at 17.05.36.png" descr="Screenshot 2019-11-11 at 17.05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67" y="3706720"/>
            <a:ext cx="7468366" cy="18542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synchronic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Asynchronicity</a:t>
            </a:r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85" name="Screenshot 2018-11-25 at 20.53.46.png" descr="Screenshot 2018-11-25 at 20.53.4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7399" y="1355391"/>
            <a:ext cx="4331721" cy="27129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Screenshot 2018-11-25 at 20.54.33.png" descr="Screenshot 2018-11-25 at 20.54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42" y="1374575"/>
            <a:ext cx="4774167" cy="23398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Screenshot 2018-11-25 at 20.55.11.png" descr="Screenshot 2018-11-25 at 20.55.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4" y="4293563"/>
            <a:ext cx="4598420" cy="27129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8" name="Screenshot 2018-11-25 at 20.55.45.png" descr="Screenshot 2018-11-25 at 20.55.4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67" y="4293563"/>
            <a:ext cx="4461919" cy="27129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447675" y="1044575"/>
            <a:ext cx="894207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node JS narozdíl od Javy vytváří sám více vláken a programátor obslouší jenom callbacky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Error handl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Error handling?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91" name="it seems simple, but...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it seems simple, but...</a:t>
            </a:r>
          </a:p>
        </p:txBody>
      </p:sp>
      <p:sp>
        <p:nvSpPr>
          <p:cNvPr id="3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93" name="Screenshot 2018-11-25 at 21.04.20.png" descr="Screenshot 2018-11-25 at 21.04.2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2711407"/>
            <a:ext cx="8318500" cy="2794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4010660" y="3952240"/>
            <a:ext cx="576199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try catch chytá takhle jenom volání read file, 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je potřeba chybu odchytit až v samotným callbacku (tam kde je ten if)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	callback je to co vrací metoda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Event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Event Loop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96" name="1. submit request to the Event Demultiplexer and specify it handler, which will be invoked when the operation complete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pPr>
              <a:defRPr sz="1900"/>
            </a:pPr>
            <a:r>
              <a:t>1. submit request to the Event Demultiplexer and specify it handler, which will be invoked when the operation completes</a:t>
            </a:r>
          </a:p>
          <a:p>
            <a:pPr>
              <a:defRPr sz="1900"/>
            </a:pPr>
            <a:r>
              <a:t>2. when set of I/O operations completes, ED pushes the new events into the EQ</a:t>
            </a:r>
          </a:p>
          <a:p>
            <a:pPr>
              <a:defRPr sz="1900"/>
            </a:pPr>
            <a:r>
              <a:t>3. Event Loop iterates over the items of  the Event Queue</a:t>
            </a:r>
          </a:p>
          <a:p>
            <a:pPr>
              <a:defRPr sz="1900"/>
            </a:pPr>
            <a:r>
              <a:t>4. Each handler is invoked</a:t>
            </a:r>
          </a:p>
          <a:p>
            <a:pPr>
              <a:defRPr sz="1900"/>
            </a:pPr>
            <a:r>
              <a:t>5. a) new asynchronous </a:t>
            </a:r>
            <a:br/>
            <a:r>
              <a:t>operations might be requested</a:t>
            </a:r>
            <a:br/>
            <a:r>
              <a:t>during that</a:t>
            </a:r>
          </a:p>
          <a:p>
            <a:pPr>
              <a:defRPr sz="1900"/>
            </a:pPr>
            <a:r>
              <a:t>5. b) causing new operations</a:t>
            </a:r>
            <a:br/>
            <a:r>
              <a:t> to be inserted in the ED</a:t>
            </a:r>
          </a:p>
        </p:txBody>
      </p:sp>
      <p:sp>
        <p:nvSpPr>
          <p:cNvPr id="3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98" name="Screenshot 2018-11-25 at 21.18.25.png" descr="Screenshot 2018-11-25 at 21.18.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0818" y="3100638"/>
            <a:ext cx="5918234" cy="41293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Event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Event Loop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01" name="In what order is A, B and C printed?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In what order is A, B and C printed?</a:t>
            </a:r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03" name="Screenshot 2018-11-25 at 21.54.19.png" descr="Screenshot 2018-11-25 at 21.54.1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756" y="2324057"/>
            <a:ext cx="5600703" cy="35687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4775835" y="4421505"/>
            <a:ext cx="4996815" cy="951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pozor! callbacky se nevyhodnocují postupně, ale najednou (vícevláknově), takže co se zrovna dřív vykoná, tak se zrovna vrátí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tohle je ukázka jenom pro představu 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allb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Callback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06" name="Callback is a function that returns the result of the called operation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Callback is a function that returns the result of the called operation</a:t>
            </a:r>
          </a:p>
          <a:p>
            <a:r>
              <a:t>Both functions are sync</a:t>
            </a:r>
          </a:p>
          <a:p/>
          <a:p/>
          <a:p/>
          <a:p/>
          <a:p/>
          <a:p/>
          <a:p/>
          <a:p>
            <a:r>
              <a:t>A typical example of a synchronous callback</a:t>
            </a:r>
          </a:p>
        </p:txBody>
      </p:sp>
      <p:sp>
        <p:nvSpPr>
          <p:cNvPr id="40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0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931" y="2902584"/>
            <a:ext cx="3467102" cy="10922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73" y="2915284"/>
            <a:ext cx="5295902" cy="10668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0" name="Common function:"/>
          <p:cNvSpPr txBox="1"/>
          <p:nvPr/>
        </p:nvSpPr>
        <p:spPr>
          <a:xfrm>
            <a:off x="453455" y="2355006"/>
            <a:ext cx="2165285" cy="396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Common function:</a:t>
            </a:r>
          </a:p>
        </p:txBody>
      </p:sp>
      <p:sp>
        <p:nvSpPr>
          <p:cNvPr id="411" name="Function returning callback result:"/>
          <p:cNvSpPr txBox="1"/>
          <p:nvPr/>
        </p:nvSpPr>
        <p:spPr>
          <a:xfrm>
            <a:off x="4412765" y="2355006"/>
            <a:ext cx="3901860" cy="396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Function returning callback result:</a:t>
            </a:r>
          </a:p>
        </p:txBody>
      </p:sp>
      <p:pic>
        <p:nvPicPr>
          <p:cNvPr id="412" name="Screenshot 2018-11-25 at 22.00.04.png" descr="Screenshot 2018-11-25 at 22.00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3" y="5523598"/>
            <a:ext cx="5209572" cy="52790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Asynchronous Callb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Asynchronous Callback</a:t>
            </a:r>
          </a:p>
        </p:txBody>
      </p:sp>
      <p:sp>
        <p:nvSpPr>
          <p:cNvPr id="415" name="The callback is stored on Event Demultiplexer and Event is pushed to the Event Queue after 1000m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The callback is stored on Event Demultiplexer and Event is pushed to the Event Queue after 1000ms</a:t>
            </a:r>
          </a:p>
          <a:p/>
          <a:p/>
          <a:p/>
          <a:p/>
          <a:p>
            <a:r>
              <a:t>The callback may and does not necessitate an asynchronous operation, it is always necessary to familiarize yourself with the API of the selected operation</a:t>
            </a:r>
          </a:p>
        </p:txBody>
      </p:sp>
      <p:sp>
        <p:nvSpPr>
          <p:cNvPr id="4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17" name="Screenshot 2018-11-25 at 22.04.43.png" descr="Screenshot 2018-11-25 at 22.04.4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302" y="2233266"/>
            <a:ext cx="6262496" cy="11121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8" name="Screenshot 2018-11-25 at 22.08.16.png" descr="Screenshot 2018-11-25 at 22.08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68" y="5565797"/>
            <a:ext cx="7657164" cy="63613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0471785" cy="46913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2235" y="4883785"/>
            <a:ext cx="972058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takhle vypadá asynchroní volání s callbacky a reakcemi na ně</a:t>
            </a:r>
            <a:endParaRPr kumimoji="0" lang="cs-CZ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callback je ten třetí parametr, kde ve volání se provádí kód, který je vykonán po dokončení metody</a:t>
            </a:r>
            <a:endParaRPr kumimoji="0" lang="cs-CZ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Exercise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7</a:t>
            </a:r>
          </a:p>
        </p:txBody>
      </p:sp>
      <p:sp>
        <p:nvSpPr>
          <p:cNvPr id="421" name="Replace the following code with callbacks so that the values   are listed in the correct order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Replace the following code with callbacks so that the values ​​are listed in the correct order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23" name="Screenshot 2018-11-25 at 21.54.19.png" descr="Screenshot 2018-11-25 at 21.54.1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329" y="2324057"/>
            <a:ext cx="5600702" cy="356870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Exercise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8</a:t>
            </a:r>
          </a:p>
        </p:txBody>
      </p:sp>
      <p:sp>
        <p:nvSpPr>
          <p:cNvPr id="426" name="Replace the following code with callbacks so that addString returns the result and was called in the correct order.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Replace the following code with callbacks so that addString returns the result and was called in the correct order.</a:t>
            </a:r>
          </a:p>
        </p:txBody>
      </p:sp>
      <p:sp>
        <p:nvSpPr>
          <p:cNvPr id="4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28" name="Screenshot 2018-11-25 at 22.14.03.png" descr="Screenshot 2018-11-25 at 22.14.0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597" y="2305193"/>
            <a:ext cx="7169408" cy="42688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allback H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Callback Hell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3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1232167"/>
            <a:ext cx="7137400" cy="5803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2324100" y="650240"/>
            <a:ext cx="499681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fuj, takhle ne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Types</a:t>
            </a:r>
            <a:r>
              <a:rPr lang="cs-CZ" dirty="0" smtClean="0"/>
              <a:t> (</a:t>
            </a:r>
            <a:r>
              <a:rPr lang="cs-CZ" dirty="0" err="1" smtClean="0"/>
              <a:t>revision</a:t>
            </a:r>
            <a:r>
              <a:rPr lang="cs-CZ" dirty="0" smtClean="0"/>
              <a:t>)</a:t>
            </a:r>
            <a:endParaRPr dirty="0"/>
          </a:p>
        </p:txBody>
      </p:sp>
      <p:sp>
        <p:nvSpPr>
          <p:cNvPr id="127" name="6 primitive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rPr dirty="0"/>
              <a:t>6 primitives</a:t>
            </a:r>
            <a:endParaRPr dirty="0"/>
          </a:p>
          <a:p>
            <a:pPr marL="899795" lvl="1" indent="-288290">
              <a:buSzPct val="70000"/>
            </a:pPr>
            <a:r>
              <a:rPr dirty="0"/>
              <a:t>string, number, boolean, null, undefined, symbol</a:t>
            </a:r>
            <a:endParaRPr dirty="0"/>
          </a:p>
          <a:p>
            <a:r>
              <a:rPr dirty="0"/>
              <a:t>operators: typeof, instanceof</a:t>
            </a:r>
            <a:endParaRPr dirty="0"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850304" y="7294735"/>
            <a:ext cx="191188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9" name="Screenshot 2018-11-23 at 23.32.56.png" descr="Screenshot 2018-11-23 at 23.32.5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258" y="2753585"/>
            <a:ext cx="8472666" cy="37055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Node.js Error First Callb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Node.js Error First Callback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5" name="The Node.js convention is to pass exceptions that occurred during the operation as the first callback parameter.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The Node.js convention is to pass exceptions that occurred during the operation as the first callback parameter.</a:t>
            </a:r>
          </a:p>
          <a:p>
            <a:r>
              <a:t>The readFile method loads asynchronously:</a:t>
            </a:r>
          </a:p>
          <a:p/>
          <a:p/>
          <a:p/>
          <a:p/>
          <a:p/>
          <a:p/>
          <a:p/>
          <a:p>
            <a:r>
              <a:t>We can arbitrarily process an exception in the callback. But as we know, if we throw it over with throw, try {} catch {} does not work.</a:t>
            </a:r>
          </a:p>
        </p:txBody>
      </p:sp>
      <p:sp>
        <p:nvSpPr>
          <p:cNvPr id="43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37" name="Screenshot 2018-11-25 at 22.17.36.png" descr="Screenshot 2018-11-25 at 22.17.3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732" y="2773544"/>
            <a:ext cx="7005635" cy="2131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497205" y="2411095"/>
            <a:ext cx="927544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v err koukneme, že to doběhlo a kdy tam není, tak v druhým parametru najdeme výsledek volání metody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Error Handling inside Callb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Error Handling inside Callback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0" name="Because Event Loop lives out of scope of our program and exceptions are not caught we have to find another way:"/>
          <p:cNvSpPr txBox="1">
            <a:spLocks noGrp="1"/>
          </p:cNvSpPr>
          <p:nvPr>
            <p:ph type="body" idx="1"/>
          </p:nvPr>
        </p:nvSpPr>
        <p:spPr>
          <a:xfrm>
            <a:off x="278448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Because Event Loop lives out of scope of our program and exceptions are not caught we have to find another way: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2355645"/>
            <a:ext cx="6096000" cy="41021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171450" y="6644005"/>
            <a:ext cx="927544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nepoužívat try catch, to je jeno pro volání metody, není na errory, které mohly nastat v metodě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03225" y="1960880"/>
            <a:ext cx="927544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pokud je error v samotný metodě, hodíme u error do callbacku, aby se v místě kde se volá metoda mohlo na to v callbacku reagovat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084445" y="5820410"/>
            <a:ext cx="927544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pokud se podaří, dám do erroru null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rom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Promise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5" name="Promise API has been added to JavaScript in ES2015 and is an alternative to callbacks for asynchronous operation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Promise API has been added to JavaScript in ES2015 and is an alternative to callbacks for asynchronous operations</a:t>
            </a:r>
          </a:p>
          <a:p>
            <a:r>
              <a:t>The Promise Object represents the future fulfillment (or end of error) of an asynchronous operation.</a:t>
            </a:r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3228939"/>
            <a:ext cx="8966200" cy="33147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8" name="Rectangle"/>
          <p:cNvSpPr/>
          <p:nvPr/>
        </p:nvSpPr>
        <p:spPr>
          <a:xfrm>
            <a:off x="3275329" y="5068866"/>
            <a:ext cx="1146336" cy="2232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" name="Text Box 3"/>
          <p:cNvSpPr txBox="1"/>
          <p:nvPr/>
        </p:nvSpPr>
        <p:spPr>
          <a:xfrm>
            <a:off x="171450" y="6644005"/>
            <a:ext cx="927544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místo toho hellu se daj volat promisy - jakmile dojede callback, můžeme reagovat then, nebo catch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Basic Promise 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Promise API</a:t>
            </a:r>
          </a:p>
        </p:txBody>
      </p:sp>
      <p:sp>
        <p:nvSpPr>
          <p:cNvPr id="451" name="new Promise(( resolve, reject ) =&gt; { /* …* / } )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b="1"/>
            </a:pPr>
            <a:r>
              <a:t>new Promise(( resolve, reject ) =&gt; { /* …* / } )</a:t>
            </a:r>
          </a:p>
          <a:p>
            <a:pPr marL="899795" lvl="1" indent="-288290">
              <a:buSzPct val="70000"/>
            </a:pPr>
            <a:r>
              <a:t>We create new promises by the constructor</a:t>
            </a:r>
          </a:p>
          <a:p>
            <a:pPr marL="899795" lvl="1" indent="-288290">
              <a:buSzPct val="70000"/>
            </a:pPr>
            <a:r>
              <a:t>The only parameter is the so-called "</a:t>
            </a:r>
            <a:r>
              <a:rPr b="1"/>
              <a:t>executor</a:t>
            </a:r>
            <a:r>
              <a:t>" function</a:t>
            </a:r>
          </a:p>
          <a:p>
            <a:pPr marL="899795" lvl="1" indent="-288290">
              <a:buSzPct val="70000"/>
            </a:pPr>
            <a:r>
              <a:t>By calling the resolve function, promise is fulfilled (fulfill)</a:t>
            </a:r>
          </a:p>
          <a:p>
            <a:pPr lvl="2">
              <a:buSzPct val="70000"/>
              <a:buChar char="■"/>
              <a:defRPr b="1"/>
            </a:pPr>
            <a:r>
              <a:t>resolve (value)</a:t>
            </a:r>
            <a:r>
              <a:rPr b="0"/>
              <a:t> &lt;- return data from the promise</a:t>
            </a:r>
            <a:endParaRPr b="0"/>
          </a:p>
          <a:p>
            <a:pPr marL="899795" lvl="1" indent="-288290">
              <a:buSzPct val="70000"/>
            </a:pPr>
            <a:r>
              <a:t>By calling the reject function, the promise is rejected (reject)</a:t>
            </a:r>
          </a:p>
          <a:p>
            <a:pPr lvl="2">
              <a:buSzPct val="70000"/>
              <a:buChar char="■"/>
              <a:defRPr b="1"/>
            </a:pPr>
            <a:r>
              <a:t>reject (reason)</a:t>
            </a:r>
            <a:r>
              <a:rPr b="0"/>
              <a:t> &lt;- reason for rejection (usually error)</a:t>
            </a:r>
            <a:endParaRPr b="0"/>
          </a:p>
          <a:p>
            <a:pPr marL="899795" lvl="1" indent="-288290">
              <a:buSzPct val="70000"/>
              <a:defRPr b="1"/>
            </a:pPr>
            <a:r>
              <a:t>promise.then((value) =&gt; { /* …* / } )</a:t>
            </a:r>
          </a:p>
          <a:p>
            <a:pPr lvl="2">
              <a:buSzPct val="70000"/>
              <a:buChar char="■"/>
            </a:pPr>
            <a:r>
              <a:t>The function </a:t>
            </a:r>
            <a:r>
              <a:rPr b="1"/>
              <a:t>then</a:t>
            </a:r>
            <a:r>
              <a:t> appends to an existing callback promise that is called with the value argument as soon as the </a:t>
            </a:r>
            <a:r>
              <a:rPr b="1"/>
              <a:t>resolve(value)</a:t>
            </a:r>
            <a:endParaRPr b="1"/>
          </a:p>
          <a:p>
            <a:pPr marL="899795" lvl="1" indent="-288290">
              <a:buSzPct val="70000"/>
              <a:defRPr b="1"/>
            </a:pPr>
            <a:r>
              <a:t>promise.catch ((value) =&gt; { /* …* / } )</a:t>
            </a:r>
          </a:p>
          <a:p>
            <a:pPr lvl="2">
              <a:buSzPct val="70000"/>
              <a:buChar char="■"/>
            </a:pPr>
            <a:r>
              <a:t>The catch function works the same way as then, only calls if internally </a:t>
            </a:r>
            <a:r>
              <a:rPr b="1"/>
              <a:t>reject (reason)</a:t>
            </a:r>
            <a:endParaRPr b="1"/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3" name="Text Box 2"/>
          <p:cNvSpPr txBox="1"/>
          <p:nvPr/>
        </p:nvSpPr>
        <p:spPr>
          <a:xfrm>
            <a:off x="100330" y="83820"/>
            <a:ext cx="9940925" cy="951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v promise je resolve a reject, podle toho si člověk vybere, jeslti se zavolá then, nebo catch....složitý, mkrni na kod, nestíháme :( 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Ten timeout simuluje nějakou náročnou ulohu, mohlo by tam bejt rovnou resolve, ale to by pak běželo stejně jak kdyby to bylo synchronně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7" name="Picture Placeholder 6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00330" y="1035685"/>
            <a:ext cx="10117455" cy="5828665"/>
          </a:xfrm>
          <a:prstGeom prst="rect">
            <a:avLst/>
          </a:prstGeom>
        </p:spPr>
      </p:pic>
      <p:pic>
        <p:nvPicPr>
          <p:cNvPr id="456" name="Screenshot 2018-11-26 at 22.15.33.png" descr="Screenshot 2018-11-26 at 22.15.33.png"/>
          <p:cNvPicPr>
            <a:picLocks noChangeAspect="1"/>
          </p:cNvPicPr>
          <p:nvPr/>
        </p:nvPicPr>
        <p:blipFill>
          <a:blip r:embed="rId2"/>
          <a:srcRect b="9342"/>
          <a:stretch>
            <a:fillRect/>
          </a:stretch>
        </p:blipFill>
        <p:spPr>
          <a:xfrm>
            <a:off x="2951480" y="5507990"/>
            <a:ext cx="7493000" cy="253298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45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60" name="Screenshot 2018-11-25 at 22.42.14.png" descr="Screenshot 2018-11-25 at 22.42.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929" y="1148636"/>
            <a:ext cx="9525001" cy="55513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1" name="Rectangle"/>
          <p:cNvSpPr/>
          <p:nvPr/>
        </p:nvSpPr>
        <p:spPr>
          <a:xfrm>
            <a:off x="5853429" y="4336103"/>
            <a:ext cx="2046528" cy="2232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" name="Text Box 3"/>
          <p:cNvSpPr txBox="1"/>
          <p:nvPr/>
        </p:nvSpPr>
        <p:spPr>
          <a:xfrm>
            <a:off x="171450" y="6797040"/>
            <a:ext cx="927544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v then (data) je výsledek z předchozí funkce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Takže zavoláme asynchroně metodu a v then reagujeme na jeji výsledek další voláním, můžeme takhle řetězit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Exercis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10</a:t>
            </a:r>
          </a:p>
        </p:txBody>
      </p:sp>
      <p:sp>
        <p:nvSpPr>
          <p:cNvPr id="464" name="Rewrite the following code using Promise so that the values   are listed in the correct order.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Rewrite the following code using </a:t>
            </a:r>
            <a:r>
              <a:rPr b="1"/>
              <a:t>Promise</a:t>
            </a:r>
            <a:r>
              <a:t> so that the values ​​are listed in the correct order.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66" name="Screenshot 2018-11-25 at 21.54.19.png" descr="Screenshot 2018-11-25 at 21.54.1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1462" y="2324057"/>
            <a:ext cx="5600703" cy="356870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Exercise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11</a:t>
            </a:r>
          </a:p>
        </p:txBody>
      </p:sp>
      <p:sp>
        <p:nvSpPr>
          <p:cNvPr id="469" name="Replace the following code using promises so that addString returns the result and was called in the correct order.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Replace the following code using </a:t>
            </a:r>
            <a:r>
              <a:rPr b="1"/>
              <a:t>promises</a:t>
            </a:r>
            <a:r>
              <a:t> so that addString returns the result and was called in the correct order.</a:t>
            </a:r>
          </a:p>
        </p:txBody>
      </p:sp>
      <p:sp>
        <p:nvSpPr>
          <p:cNvPr id="47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71" name="Screenshot 2018-11-25 at 22.14.03.png" descr="Screenshot 2018-11-25 at 22.14.0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597" y="2305193"/>
            <a:ext cx="7169408" cy="42688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async / awa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async / await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4" name="async / await is the usual designation of the so-called Async functions that have been added to the specification in ES2017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async / await is the usual designation of the so-called Async functions that have been added to the specification in ES2017</a:t>
            </a:r>
          </a:p>
          <a:p>
            <a:r>
              <a:t>This is an extension to the Promise API, which greatly simplifies the work with asynchronous operations, makes the code easier to understand and sync syntax</a:t>
            </a:r>
          </a:p>
          <a:p>
            <a:r>
              <a:t>For many, this is the most fundamental change in JavaScript from ES2015</a:t>
            </a:r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4101515"/>
            <a:ext cx="7035800" cy="25908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130175" y="6774180"/>
            <a:ext cx="99409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alternativa -  je to stejný, jako kdybychom za api zavolali then 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24195" y="4365625"/>
            <a:ext cx="99409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taky vrací promisu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730" y="4102150"/>
            <a:ext cx="7035800" cy="25908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Box 5"/>
          <p:cNvSpPr txBox="1"/>
          <p:nvPr/>
        </p:nvSpPr>
        <p:spPr>
          <a:xfrm>
            <a:off x="5078095" y="5243830"/>
            <a:ext cx="994092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do logu se to díky tomu zapíše, až se volání metody api dokonči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api je taky asynchroní metoda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780405" y="4365625"/>
            <a:ext cx="99409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taky vrací promisu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30175" y="5830570"/>
            <a:ext cx="99409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ekvivalent catche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async / await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17170">
              <a:lnSpc>
                <a:spcPts val="5800"/>
              </a:lnSpc>
              <a:defRPr sz="2485"/>
            </a:lvl1pPr>
          </a:lstStyle>
          <a:p>
            <a:r>
              <a:t>async / await rules</a:t>
            </a:r>
          </a:p>
        </p:txBody>
      </p:sp>
      <p:sp>
        <p:nvSpPr>
          <p:cNvPr id="479" name="an async function is defined by attaching the async keyword before the function definition (even the arrow function)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an async function is defined by attaching the </a:t>
            </a:r>
            <a:r>
              <a:rPr b="1"/>
              <a:t>async</a:t>
            </a:r>
            <a:r>
              <a:t> keyword before the function definition (even the arrow function)</a:t>
            </a:r>
          </a:p>
          <a:p>
            <a:r>
              <a:t>The </a:t>
            </a:r>
            <a:r>
              <a:rPr b="1"/>
              <a:t>await</a:t>
            </a:r>
            <a:r>
              <a:t> keyword pauses the execution of the </a:t>
            </a:r>
            <a:r>
              <a:rPr b="1"/>
              <a:t>async</a:t>
            </a:r>
            <a:r>
              <a:t> function and is therefore only used within the </a:t>
            </a:r>
            <a:r>
              <a:rPr b="1"/>
              <a:t>async</a:t>
            </a:r>
            <a:r>
              <a:t> function.</a:t>
            </a:r>
          </a:p>
          <a:p>
            <a:pPr marL="899795" lvl="1" indent="-288290">
              <a:buSzPct val="70000"/>
              <a:defRPr sz="1900"/>
            </a:pPr>
            <a:r>
              <a:t>suspending the function does not mean blocking the process</a:t>
            </a:r>
          </a:p>
          <a:p>
            <a:r>
              <a:t>async function always returns Promise, which:</a:t>
            </a:r>
          </a:p>
          <a:p>
            <a:pPr marL="899795" lvl="1" indent="-288290">
              <a:buSzPct val="70000"/>
              <a:defRPr sz="1900" b="1"/>
            </a:pPr>
            <a:r>
              <a:t>resolves with the return value</a:t>
            </a:r>
            <a:r>
              <a:rPr b="0"/>
              <a:t> of the async function</a:t>
            </a:r>
            <a:endParaRPr b="0"/>
          </a:p>
          <a:p>
            <a:pPr marL="899795" lvl="1" indent="-288290">
              <a:buSzPct val="70000"/>
              <a:defRPr sz="1900" b="1"/>
            </a:pPr>
            <a:r>
              <a:t>is rejected with an unhandled exception</a:t>
            </a:r>
            <a:r>
              <a:rPr b="0"/>
              <a:t> dropped async function</a:t>
            </a:r>
            <a:endParaRPr b="0"/>
          </a:p>
          <a:p>
            <a:pPr marL="899795" lvl="1" indent="-288290">
              <a:buSzPct val="70000"/>
              <a:defRPr sz="1900"/>
            </a:pPr>
            <a:r>
              <a:t>If the async function synchronously returns a value, or throws an exception then its return value is already resolved or rejected by Promise</a:t>
            </a:r>
          </a:p>
        </p:txBody>
      </p:sp>
      <p:sp>
        <p:nvSpPr>
          <p:cNvPr id="48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Array</a:t>
            </a:r>
            <a:r>
              <a:rPr lang="cs-CZ" dirty="0" smtClean="0"/>
              <a:t> (</a:t>
            </a:r>
            <a:r>
              <a:rPr lang="cs-CZ" dirty="0" err="1" smtClean="0"/>
              <a:t>revision</a:t>
            </a:r>
            <a:r>
              <a:rPr lang="cs-CZ" dirty="0" smtClean="0"/>
              <a:t>)</a:t>
            </a:r>
            <a:endParaRPr dirty="0"/>
          </a:p>
        </p:txBody>
      </p:sp>
      <p:sp>
        <p:nvSpPr>
          <p:cNvPr id="132" name="arrays are still object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arrays are still objects</a:t>
            </a:r>
          </a:p>
          <a:p>
            <a:r>
              <a:t>numerically indexed</a:t>
            </a:r>
          </a:p>
          <a:p>
            <a:r>
              <a:t>length based on highest index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850304" y="7294735"/>
            <a:ext cx="191188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4" name="Screenshot 2018-11-23 at 23.36.37.png" descr="Screenshot 2018-11-23 at 23.36.37.png"/>
          <p:cNvPicPr>
            <a:picLocks noChangeAspect="1"/>
          </p:cNvPicPr>
          <p:nvPr/>
        </p:nvPicPr>
        <p:blipFill>
          <a:blip r:embed="rId1"/>
          <a:srcRect t="347" b="346"/>
          <a:stretch>
            <a:fillRect/>
          </a:stretch>
        </p:blipFill>
        <p:spPr>
          <a:xfrm>
            <a:off x="412645" y="2919570"/>
            <a:ext cx="4252123" cy="25928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5" name="Screenshot 2018-11-23 at 23.37.03.png" descr="Screenshot 2018-11-23 at 23.37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91" y="2889871"/>
            <a:ext cx="5422902" cy="32893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5318125" y="2422525"/>
            <a:ext cx="439610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na proměnný c může být uložený jak pole, tak objekt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84" name="Screenshot 2018-11-25 at 22.59.10.png" descr="Screenshot 2018-11-25 at 22.59.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957" y="1133630"/>
            <a:ext cx="6208400" cy="58251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Box 5"/>
          <p:cNvSpPr txBox="1"/>
          <p:nvPr/>
        </p:nvSpPr>
        <p:spPr>
          <a:xfrm>
            <a:off x="5409565" y="3893185"/>
            <a:ext cx="99409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druhej await se vykoná po vykonání prvního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Exercise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12</a:t>
            </a:r>
          </a:p>
        </p:txBody>
      </p:sp>
      <p:sp>
        <p:nvSpPr>
          <p:cNvPr id="487" name="Rewrite the following code using async/await so that the values   are listed in the correct order.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Rewrite the following code using </a:t>
            </a:r>
            <a:r>
              <a:rPr b="1"/>
              <a:t>async/await</a:t>
            </a:r>
            <a:r>
              <a:t> so that the values ​​are listed in the correct order.</a:t>
            </a:r>
          </a:p>
        </p:txBody>
      </p:sp>
      <p:sp>
        <p:nvSpPr>
          <p:cNvPr id="48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89" name="Screenshot 2018-11-25 at 21.54.19.png" descr="Screenshot 2018-11-25 at 21.54.1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1462" y="2324057"/>
            <a:ext cx="5600703" cy="356870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Exercise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13</a:t>
            </a:r>
          </a:p>
        </p:txBody>
      </p:sp>
      <p:sp>
        <p:nvSpPr>
          <p:cNvPr id="492" name="Replace the following code using async/await so that addString returns the result and was called in the correct order.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Replace the following code using </a:t>
            </a:r>
            <a:r>
              <a:rPr b="1"/>
              <a:t>async/await</a:t>
            </a:r>
            <a:r>
              <a:t> so that addString returns the result and was called in the correct order.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94" name="Screenshot 2018-11-25 at 22.14.03.png" descr="Screenshot 2018-11-25 at 22.14.0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597" y="2305193"/>
            <a:ext cx="7169408" cy="42688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Node.js 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Node.js API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7" name="To work with Node.js, it is necessary to know some structures that are commonly used across the ecosystem.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To work with Node.js, it is necessary to know some structures that are commonly used across the ecosystem.</a:t>
            </a:r>
          </a:p>
          <a:p>
            <a:pPr marL="899795" lvl="1" indent="-288290">
              <a:buSzPct val="70000"/>
            </a:pPr>
            <a:r>
              <a:t>Stream vs Buffer</a:t>
            </a:r>
          </a:p>
          <a:p>
            <a:pPr marL="899795" lvl="1" indent="-288290">
              <a:buSzPct val="70000"/>
            </a:pPr>
            <a:r>
              <a:t>Path</a:t>
            </a:r>
          </a:p>
          <a:p>
            <a:pPr marL="899795" lvl="1" indent="-288290">
              <a:buSzPct val="70000"/>
            </a:pPr>
            <a:r>
              <a:t>FS</a:t>
            </a:r>
          </a:p>
        </p:txBody>
      </p:sp>
      <p:sp>
        <p:nvSpPr>
          <p:cNvPr id="4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Events</a:t>
            </a:r>
          </a:p>
        </p:txBody>
      </p:sp>
      <p:sp>
        <p:nvSpPr>
          <p:cNvPr id="501" name="Node.js is &quot;event driven&quot;. What does it mean?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Node.js is "event driven". What does it mean?</a:t>
            </a:r>
          </a:p>
          <a:p>
            <a:r>
              <a:t>Event = event. In the asynchronous world of Node.js, almost everything under the lid is controlled by broadcasting and listening to events.</a:t>
            </a:r>
          </a:p>
          <a:p>
            <a:r>
              <a:t>Normally, we call this a Observer pattern</a:t>
            </a:r>
          </a:p>
          <a:p>
            <a:pPr marL="899795" lvl="1" indent="-288290">
              <a:buSzPct val="70000"/>
              <a:defRPr sz="1900"/>
            </a:pPr>
            <a:r>
              <a:t>Who knows the Publish / Subscribe pattern is something very similar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0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327" y="3629123"/>
            <a:ext cx="4013202" cy="32004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EventEmit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EventEmitter</a:t>
            </a:r>
          </a:p>
        </p:txBody>
      </p:sp>
      <p:sp>
        <p:nvSpPr>
          <p:cNvPr id="506" name="The class is available in the &quot;events&quot; module of the standard Node.js library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The class is available in the "</a:t>
            </a:r>
            <a:r>
              <a:rPr b="1"/>
              <a:t>events</a:t>
            </a:r>
            <a:r>
              <a:t>" module of the standard Node.js library</a:t>
            </a:r>
          </a:p>
          <a:p>
            <a:r>
              <a:t>But that does not have to be of any interest to us because we only need it to implement our own EventEmitters, which we do not need yet.</a:t>
            </a:r>
          </a:p>
          <a:p/>
          <a:p>
            <a:r>
              <a:t>It is important to learn to work with existing EventEmitters.</a:t>
            </a:r>
          </a:p>
          <a:p/>
          <a:p>
            <a:r>
              <a:t>The basic feature we will use most often is:</a:t>
            </a:r>
          </a:p>
          <a:p>
            <a:pPr marL="899795" lvl="1" indent="-288290">
              <a:buSzPct val="70000"/>
              <a:defRPr sz="1900" b="1"/>
            </a:pPr>
            <a:r>
              <a:t>emitter.on ("event", callback);</a:t>
            </a:r>
          </a:p>
          <a:p>
            <a:pPr marL="899795" lvl="1" indent="-288290">
              <a:buSzPct val="70000"/>
              <a:defRPr sz="1900" b="1"/>
            </a:pPr>
            <a:r>
              <a:t>We do not say anything like this: "Hey, emitter, when you happen event", call this callback. "</a:t>
            </a:r>
          </a:p>
          <a:p>
            <a:r>
              <a:t>Technically, the .on() function </a:t>
            </a:r>
            <a:r>
              <a:rPr b="1"/>
              <a:t>registers the listener's emitter</a:t>
            </a:r>
            <a:r>
              <a:t> for that </a:t>
            </a:r>
            <a:r>
              <a:rPr b="1"/>
              <a:t>event</a:t>
            </a:r>
            <a:r>
              <a:t>.</a:t>
            </a:r>
          </a:p>
        </p:txBody>
      </p:sp>
      <p:sp>
        <p:nvSpPr>
          <p:cNvPr id="50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Buffer vs Str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Buffer vs Stream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0" name="Buffer is a simplified data structure that contains binary data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Buffer is a simplified data structure that contains binary data</a:t>
            </a:r>
          </a:p>
          <a:p>
            <a:pPr marL="899795" lvl="1" indent="-288290">
              <a:buSzPct val="70000"/>
              <a:defRPr sz="1900"/>
            </a:pPr>
            <a:r>
              <a:t>binary not in the sense of nulls and nulls, but usually the so-called "octets" field, which is nothing but 8 bits, so you're</a:t>
            </a:r>
          </a:p>
          <a:p>
            <a:r>
              <a:t>In Node.js, the Buffer class is available as a global variable</a:t>
            </a:r>
          </a:p>
          <a:p>
            <a:r>
              <a:t>For our purposes, it is crucial that if I load the file into the Buffer, it will be fully loaded into my memory</a:t>
            </a:r>
          </a:p>
          <a:p>
            <a:pPr marL="899795" lvl="1" indent="-288290">
              <a:buSzPct val="70000"/>
              <a:defRPr sz="1900"/>
            </a:pPr>
            <a:r>
              <a:t>on laptops with 8GB of RAM it does not look like a problem</a:t>
            </a:r>
          </a:p>
          <a:p>
            <a:pPr marL="899795" lvl="1" indent="-288290">
              <a:buSzPct val="70000"/>
              <a:defRPr sz="1900"/>
            </a:pPr>
            <a:r>
              <a:t>on cloud servers it's a problem!</a:t>
            </a:r>
          </a:p>
          <a:p>
            <a:r>
              <a:t>In Node.js and other environments and languages, this problem is addressed by using Streams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Box 5"/>
          <p:cNvSpPr txBox="1"/>
          <p:nvPr/>
        </p:nvSpPr>
        <p:spPr>
          <a:xfrm>
            <a:off x="64770" y="5316220"/>
            <a:ext cx="994092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buffer postupně ukládá nějaká data - nakonec obsahuje celej soubor, se kterým se dá zacházet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stream - vždycky načte jenom kousek a dá ho k dispozici (podstatně menší datová náročnost než buffer)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Buffer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Buffer diagram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0" y="1368453"/>
            <a:ext cx="8788400" cy="51181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tr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Stream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8" name="Stream is not a data structure like Buffer, but an object that allows you to work with binary data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Stream is not a data structure like </a:t>
            </a:r>
            <a:r>
              <a:rPr b="1"/>
              <a:t>Buffer</a:t>
            </a:r>
            <a:r>
              <a:t>, but an </a:t>
            </a:r>
            <a:r>
              <a:rPr b="1"/>
              <a:t>object</a:t>
            </a:r>
            <a:r>
              <a:t> that allows you to work with </a:t>
            </a:r>
            <a:r>
              <a:rPr b="1"/>
              <a:t>binary data</a:t>
            </a:r>
            <a:endParaRPr b="1"/>
          </a:p>
          <a:p>
            <a:pPr marL="899795" lvl="1" indent="-288290">
              <a:buSzPct val="70000"/>
            </a:pPr>
            <a:r>
              <a:t>Internally, Buffer contains a number of units up to tens of kB</a:t>
            </a:r>
          </a:p>
          <a:p>
            <a:r>
              <a:t>Stream provides an API for working, reading, and writing data</a:t>
            </a:r>
          </a:p>
          <a:p>
            <a:pPr>
              <a:defRPr b="1"/>
            </a:pPr>
            <a:r>
              <a:t>Readable, Writable, Duplex, Transform</a:t>
            </a:r>
            <a:r>
              <a:rPr b="0"/>
              <a:t>, are the classes of the "stream"</a:t>
            </a:r>
            <a:endParaRPr b="0"/>
          </a:p>
          <a:p>
            <a:r>
              <a:t>For our purposes, we are especially pleased with </a:t>
            </a:r>
            <a:r>
              <a:rPr b="1"/>
              <a:t>Readable and Writable streams</a:t>
            </a:r>
            <a:endParaRPr b="1"/>
          </a:p>
        </p:txBody>
      </p:sp>
      <p:sp>
        <p:nvSpPr>
          <p:cNvPr id="5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tream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Stream diagram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2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1549300"/>
            <a:ext cx="9067800" cy="52705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rray-lik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Array-like</a:t>
            </a:r>
          </a:p>
        </p:txBody>
      </p:sp>
      <p:sp>
        <p:nvSpPr>
          <p:cNvPr id="138" name="objects that look like arrays but aren't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objects that look like arrays but aren't</a:t>
            </a:r>
          </a:p>
          <a:p>
            <a:r>
              <a:t>index access to elements</a:t>
            </a:r>
          </a:p>
          <a:p>
            <a:r>
              <a:t>does not have array method such as push, indexOf, ...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850304" y="7294735"/>
            <a:ext cx="191188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40" name="Screenshot 2018-11-23 at 23.41.48.png" descr="Screenshot 2018-11-23 at 23.41.4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3483628"/>
            <a:ext cx="9525000" cy="26449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43865" y="2796540"/>
            <a:ext cx="93599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v arguments jsou proměnný se kterými se volala funkce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Array.from udělá z proměnných pole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tream 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Stream API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6" name="Stream is EventEmitter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Stream is EventEmitter</a:t>
            </a:r>
          </a:p>
          <a:p>
            <a:pPr marL="899795" lvl="1" indent="-288290">
              <a:buSzPct val="70000"/>
            </a:pPr>
            <a:r>
              <a:t>.on(„data“, (data) =&gt; {...})</a:t>
            </a:r>
          </a:p>
          <a:p>
            <a:pPr marL="899795" lvl="1" indent="-288290">
              <a:buSzPct val="70000"/>
            </a:pPr>
            <a:r>
              <a:t>.on(„readable“)</a:t>
            </a:r>
          </a:p>
          <a:p>
            <a:pPr marL="899795" lvl="1" indent="-288290">
              <a:buSzPct val="70000"/>
            </a:pPr>
            <a:r>
              <a:t>.on(“end“)</a:t>
            </a:r>
          </a:p>
          <a:p>
            <a:pPr marL="899795" lvl="1" indent="-288290">
              <a:buSzPct val="70000"/>
            </a:pPr>
            <a:r>
              <a:t>...</a:t>
            </a:r>
          </a:p>
          <a:p>
            <a:r>
              <a:t>For us, the .pipe() method is important:</a:t>
            </a:r>
          </a:p>
          <a:p/>
          <a:p/>
          <a:p>
            <a:r>
              <a:t>Where sourceStream is </a:t>
            </a:r>
            <a:r>
              <a:rPr b="1"/>
              <a:t>Readable</a:t>
            </a:r>
            <a:r>
              <a:t> and destinationStream is </a:t>
            </a:r>
            <a:r>
              <a:rPr b="1"/>
              <a:t>Writable</a:t>
            </a:r>
            <a:endParaRPr b="1"/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0" y="4084735"/>
            <a:ext cx="7493000" cy="4318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Box 5"/>
          <p:cNvSpPr txBox="1"/>
          <p:nvPr/>
        </p:nvSpPr>
        <p:spPr>
          <a:xfrm>
            <a:off x="4918710" y="1731010"/>
            <a:ext cx="58712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na co se dá reagovat ve streamu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23620" y="5688965"/>
            <a:ext cx="58712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přes pipe se daj streamy řetězit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Why use Stre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Streams</a:t>
            </a:r>
          </a:p>
        </p:txBody>
      </p:sp>
      <p:sp>
        <p:nvSpPr>
          <p:cNvPr id="5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2114550"/>
            <a:ext cx="9525000" cy="3327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53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36" name="Screenshot 2018-11-25 at 23.14.27.png" descr="Screenshot 2018-11-25 at 23.14.2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97" y="1187839"/>
            <a:ext cx="8058564" cy="56854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Working with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with files</a:t>
            </a:r>
          </a:p>
        </p:txBody>
      </p:sp>
      <p:sp>
        <p:nvSpPr>
          <p:cNvPr id="539" name="To work with file system Node.js, there are two useful modules: &quot;fs&quot; and &quot;path&quot;.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To work with file system Node.js, there are two useful modules: "</a:t>
            </a:r>
            <a:r>
              <a:rPr b="1"/>
              <a:t>fs</a:t>
            </a:r>
            <a:r>
              <a:t>" and "</a:t>
            </a:r>
            <a:r>
              <a:rPr b="1"/>
              <a:t>path</a:t>
            </a:r>
            <a:r>
              <a:t>".</a:t>
            </a:r>
          </a:p>
          <a:p>
            <a:r>
              <a:t>fs (File System):</a:t>
            </a:r>
          </a:p>
          <a:p>
            <a:pPr marL="899795" lvl="1" indent="-288290">
              <a:buSzPct val="70000"/>
              <a:defRPr sz="1900"/>
            </a:pPr>
            <a:r>
              <a:t>Comprehensive library for working with the file system</a:t>
            </a:r>
          </a:p>
          <a:p>
            <a:pPr marL="899795" lvl="1" indent="-288290">
              <a:buSzPct val="70000"/>
              <a:defRPr sz="1900"/>
            </a:pPr>
            <a:r>
              <a:t>Allows files and directories not only to read and write (both synchronously and asynchronously), but also to change rights, create links, and more</a:t>
            </a:r>
          </a:p>
          <a:p>
            <a:pPr marL="899795" lvl="1" indent="-288290">
              <a:buSzPct val="70000"/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1"/>
              </a:rPr>
              <a:t>https://nodejs.org/dist/latest-v10.x/docs/api/fs.html</a:t>
            </a:r>
          </a:p>
          <a:p>
            <a:r>
              <a:t>path</a:t>
            </a:r>
          </a:p>
          <a:p>
            <a:pPr marL="899795" lvl="1" indent="-288290">
              <a:buSzPct val="70000"/>
              <a:defRPr sz="1900"/>
            </a:pPr>
            <a:r>
              <a:t>Module containing helper functions for working with paths in the file system</a:t>
            </a:r>
          </a:p>
          <a:p>
            <a:pPr marL="899795" lvl="1" indent="-288290">
              <a:buSzPct val="70000"/>
              <a:defRPr sz="1900"/>
            </a:pPr>
            <a:r>
              <a:t>Since Windows and Unix work differently on the paths, we use the path whenever we need to enter any path in the program</a:t>
            </a:r>
          </a:p>
          <a:p>
            <a:pPr marL="899795" lvl="1" indent="-288290">
              <a:buSzPct val="70000"/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/>
              </a:rPr>
              <a:t>https://nodejs.org/dist/latest-v10.x/docs/api/path.html</a:t>
            </a:r>
            <a:endParaRPr>
              <a:hlinkClick r:id="rId2"/>
            </a:endParaRPr>
          </a:p>
        </p:txBody>
      </p:sp>
      <p:sp>
        <p:nvSpPr>
          <p:cNvPr id="5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Reading from files</a:t>
            </a:r>
          </a:p>
        </p:txBody>
      </p:sp>
      <p:sp>
        <p:nvSpPr>
          <p:cNvPr id="543" name="To read the files, Node.js offers 3 main method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pPr marL="356235" indent="-285115" defTabSz="997585">
              <a:defRPr sz="2300"/>
            </a:pPr>
            <a:r>
              <a:t>To read the files, Node.js offers 3 main methods</a:t>
            </a:r>
          </a:p>
          <a:p>
            <a:pPr marL="890905" lvl="1" indent="-285115" defTabSz="997585">
              <a:buSzPct val="70000"/>
              <a:defRPr sz="2300" b="1"/>
            </a:pPr>
            <a:r>
              <a:t>fs.createReadStream (path)</a:t>
            </a:r>
          </a:p>
          <a:p>
            <a:pPr marL="1390015" lvl="2" indent="-285115" defTabSz="997585">
              <a:buSzPct val="70000"/>
              <a:buChar char="■"/>
              <a:defRPr sz="1800"/>
            </a:pPr>
            <a:r>
              <a:t>Creates a readable stream for reading from a file</a:t>
            </a:r>
          </a:p>
          <a:p>
            <a:pPr marL="1390015" lvl="2" indent="-285115" defTabSz="997585">
              <a:buSzPct val="70000"/>
              <a:buChar char="■"/>
              <a:defRPr sz="1800"/>
            </a:pPr>
            <a:r>
              <a:t>Until the stream begins to read, nothing happens</a:t>
            </a:r>
          </a:p>
          <a:p>
            <a:pPr marL="1390015" lvl="2" indent="-285115" defTabSz="997585">
              <a:buSzPct val="70000"/>
              <a:buChar char="■"/>
              <a:defRPr sz="1800"/>
            </a:pPr>
            <a:r>
              <a:t>From the point of view of the effectiveness of the program, the best solution</a:t>
            </a:r>
          </a:p>
          <a:p>
            <a:pPr marL="831850" lvl="1" indent="-225425" defTabSz="997585">
              <a:buSzPct val="70000"/>
              <a:defRPr sz="1800" b="1"/>
            </a:pPr>
            <a:r>
              <a:t>fs.</a:t>
            </a:r>
            <a:r>
              <a:rPr sz="2300"/>
              <a:t>readFile (path, callback)</a:t>
            </a:r>
            <a:endParaRPr sz="2300"/>
          </a:p>
          <a:p>
            <a:pPr marL="1390015" lvl="2" indent="-285115" defTabSz="997585">
              <a:buSzPct val="70000"/>
              <a:buChar char="■"/>
              <a:defRPr sz="1800"/>
            </a:pPr>
            <a:r>
              <a:t>Asynchronously loads the entire file into Buffer (Buffer)</a:t>
            </a:r>
          </a:p>
          <a:p>
            <a:pPr marL="890905" lvl="1" indent="-285115" defTabSz="997585">
              <a:buSzPct val="70000"/>
              <a:defRPr sz="2300" b="1"/>
            </a:pPr>
            <a:r>
              <a:t>fs.readFileSync (path)</a:t>
            </a:r>
          </a:p>
          <a:p>
            <a:pPr marL="1390015" lvl="2" indent="-285115" defTabSz="997585">
              <a:buSzPct val="70000"/>
              <a:buChar char="■"/>
              <a:defRPr sz="1800"/>
            </a:pPr>
            <a:r>
              <a:t>Synchronously loads the entire file into Buffer (Buffer)</a:t>
            </a:r>
          </a:p>
          <a:p>
            <a:pPr marL="1390015" lvl="2" indent="-285115" defTabSz="997585">
              <a:buSzPct val="70000"/>
              <a:buChar char="■"/>
              <a:defRPr sz="1800"/>
            </a:pPr>
            <a:r>
              <a:t>that is, is blocking! Until the file is fully loaded, the Node.js process will do nothing else</a:t>
            </a:r>
          </a:p>
          <a:p>
            <a:pPr marL="1390015" lvl="2" indent="-285115" defTabSz="997585">
              <a:buSzPct val="70000"/>
              <a:buChar char="■"/>
              <a:defRPr sz="1800"/>
            </a:pPr>
            <a:r>
              <a:t>Only use when starting the application, never running</a:t>
            </a:r>
          </a:p>
          <a:p>
            <a:pPr marL="1390015" lvl="2" indent="-285115" defTabSz="997585">
              <a:buSzPct val="70000"/>
              <a:buChar char="■"/>
              <a:defRPr sz="1800"/>
            </a:pPr>
          </a:p>
          <a:p>
            <a:pPr marL="1390015" lvl="2" indent="-285115" defTabSz="997585">
              <a:buSzPct val="70000"/>
              <a:buChar char="■"/>
              <a:defRPr sz="1800"/>
            </a:pPr>
          </a:p>
          <a:p>
            <a:pPr marL="356235" indent="-285115" defTabSz="997585">
              <a:defRPr sz="2300"/>
            </a:pPr>
            <a:r>
              <a:t>All methods have optional options</a:t>
            </a:r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Box 5"/>
          <p:cNvSpPr txBox="1"/>
          <p:nvPr/>
        </p:nvSpPr>
        <p:spPr>
          <a:xfrm>
            <a:off x="5349240" y="1625600"/>
            <a:ext cx="58712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vyrobí stream, ze kterýho se dá číst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863465" y="3083560"/>
            <a:ext cx="58712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načte celej soubor a vrátí v podobě callbacku v bufferu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339590" y="3848100"/>
            <a:ext cx="58712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pokud bychom použili tuhle metodu, tak by se to četlo synchroně  a celej program by se zaseknul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Writing to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Writing to files</a:t>
            </a:r>
          </a:p>
        </p:txBody>
      </p:sp>
      <p:sp>
        <p:nvSpPr>
          <p:cNvPr id="547" name="We use analog methods to write files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rPr dirty="0"/>
              <a:t>We use analog methods to write files</a:t>
            </a:r>
            <a:endParaRPr dirty="0"/>
          </a:p>
          <a:p>
            <a:pPr marL="899795" lvl="1" indent="-288290">
              <a:buSzPct val="70000"/>
              <a:defRPr b="1"/>
            </a:pPr>
            <a:r>
              <a:rPr dirty="0"/>
              <a:t>fs.createWriteStream (path)</a:t>
            </a:r>
            <a:endParaRPr dirty="0"/>
          </a:p>
          <a:p>
            <a:pPr lvl="2">
              <a:buSzPct val="70000"/>
              <a:buChar char="■"/>
              <a:defRPr sz="1900"/>
            </a:pPr>
            <a:r>
              <a:rPr dirty="0"/>
              <a:t>Creates a Writeable stream for writing to a file</a:t>
            </a:r>
            <a:endParaRPr dirty="0"/>
          </a:p>
          <a:p>
            <a:pPr lvl="2">
              <a:buSzPct val="70000"/>
              <a:buChar char="■"/>
              <a:defRPr sz="1900"/>
            </a:pPr>
            <a:r>
              <a:rPr dirty="0"/>
              <a:t>Until someone writes a stream, nothing happens</a:t>
            </a:r>
            <a:endParaRPr dirty="0"/>
          </a:p>
          <a:p>
            <a:pPr lvl="2">
              <a:buSzPct val="70000"/>
              <a:buChar char="■"/>
              <a:defRPr sz="1900"/>
            </a:pPr>
            <a:r>
              <a:rPr dirty="0"/>
              <a:t>the best solution</a:t>
            </a:r>
            <a:endParaRPr dirty="0"/>
          </a:p>
          <a:p>
            <a:pPr marL="899795" lvl="1" indent="-288290">
              <a:buSzPct val="70000"/>
              <a:defRPr b="1"/>
            </a:pPr>
            <a:r>
              <a:rPr dirty="0"/>
              <a:t>fs.writeFile (path, data, callback)</a:t>
            </a:r>
            <a:endParaRPr dirty="0"/>
          </a:p>
          <a:p>
            <a:pPr lvl="2">
              <a:buSzPct val="70000"/>
              <a:buChar char="■"/>
              <a:defRPr sz="1900"/>
            </a:pPr>
            <a:r>
              <a:rPr dirty="0"/>
              <a:t>Asynchronously writes data (string, buffer) to a file</a:t>
            </a:r>
            <a:endParaRPr dirty="0"/>
          </a:p>
          <a:p>
            <a:pPr marL="899795" lvl="1" indent="-288290">
              <a:buSzPct val="70000"/>
              <a:defRPr b="1"/>
            </a:pPr>
            <a:r>
              <a:rPr dirty="0" smtClean="0"/>
              <a:t>fs.</a:t>
            </a:r>
            <a:r>
              <a:rPr lang="cs-CZ" dirty="0" err="1" smtClean="0"/>
              <a:t>write</a:t>
            </a:r>
            <a:r>
              <a:rPr dirty="0" smtClean="0"/>
              <a:t>FileSync </a:t>
            </a:r>
            <a:r>
              <a:rPr dirty="0"/>
              <a:t>(path, data)</a:t>
            </a:r>
            <a:endParaRPr dirty="0"/>
          </a:p>
          <a:p>
            <a:pPr lvl="2">
              <a:buSzPct val="70000"/>
              <a:buChar char="■"/>
              <a:defRPr sz="1900"/>
            </a:pPr>
            <a:r>
              <a:rPr dirty="0"/>
              <a:t>Synchronously writes data (string, buffer) to a file</a:t>
            </a:r>
            <a:endParaRPr dirty="0"/>
          </a:p>
          <a:p>
            <a:pPr lvl="2">
              <a:buSzPct val="70000"/>
              <a:buChar char="■"/>
              <a:defRPr sz="1900"/>
            </a:pPr>
            <a:r>
              <a:rPr dirty="0"/>
              <a:t>Again blocking! Only at the start (or end of run) of the application.</a:t>
            </a:r>
            <a:endParaRPr dirty="0"/>
          </a:p>
          <a:p>
            <a:endParaRPr sz="1900" dirty="0"/>
          </a:p>
          <a:p>
            <a:r>
              <a:rPr dirty="0"/>
              <a:t>All methods also have optional options</a:t>
            </a:r>
            <a:endParaRPr dirty="0"/>
          </a:p>
        </p:txBody>
      </p:sp>
      <p:sp>
        <p:nvSpPr>
          <p:cNvPr id="54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Box 5"/>
          <p:cNvSpPr txBox="1"/>
          <p:nvPr/>
        </p:nvSpPr>
        <p:spPr>
          <a:xfrm>
            <a:off x="5349240" y="1625600"/>
            <a:ext cx="472186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zápis ze streamu do souboru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__filename and __dirn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__filename and __dirname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1" name="They are &quot;global&quot; variables available in each script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They are "global" variables available in each script</a:t>
            </a:r>
          </a:p>
          <a:p>
            <a:r>
              <a:t>__ are two behind</a:t>
            </a:r>
          </a:p>
          <a:p>
            <a:r>
              <a:t>in fact, it is not a global variable, but a closure scoped variable that Node.js inserts into each module (as well as require () or module)</a:t>
            </a:r>
          </a:p>
          <a:p>
            <a:pPr>
              <a:defRPr b="1"/>
            </a:pPr>
            <a:r>
              <a:t>__filename</a:t>
            </a:r>
          </a:p>
          <a:p>
            <a:pPr marL="899795" lvl="1" indent="-288290">
              <a:buSzPct val="70000"/>
              <a:defRPr sz="1900"/>
            </a:pPr>
            <a:r>
              <a:t>Returns the absolute path to the file (module) in which the variable is used</a:t>
            </a:r>
          </a:p>
          <a:p>
            <a:pPr marL="899795" lvl="1" indent="-288290">
              <a:buSzPct val="70000"/>
              <a:defRPr sz="1900"/>
            </a:pPr>
            <a:r>
              <a:t>It does not just return the name of the file</a:t>
            </a:r>
          </a:p>
          <a:p>
            <a:pPr>
              <a:defRPr b="1"/>
            </a:pPr>
            <a:r>
              <a:t>__dirname</a:t>
            </a:r>
          </a:p>
          <a:p>
            <a:pPr marL="899795" lvl="1" indent="-288290">
              <a:buSzPct val="70000"/>
              <a:defRPr sz="1900"/>
            </a:pPr>
            <a:r>
              <a:t>Returns the absolute path of the directory where the file (module) in which the variable is used</a:t>
            </a:r>
          </a:p>
          <a:p>
            <a:pPr marL="899795" lvl="1" indent="-288290">
              <a:buSzPct val="70000"/>
              <a:defRPr sz="1900"/>
            </a:pPr>
            <a:r>
              <a:t>It does not just return the name of the directory</a:t>
            </a:r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Box 5"/>
          <p:cNvSpPr txBox="1"/>
          <p:nvPr/>
        </p:nvSpPr>
        <p:spPr>
          <a:xfrm>
            <a:off x="2358390" y="2946400"/>
            <a:ext cx="729932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absolutní cesta k souboru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a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7170">
              <a:lnSpc>
                <a:spcPts val="5800"/>
              </a:lnSpc>
              <a:defRPr sz="2485"/>
            </a:pPr>
            <a:r>
              <a:t>Path</a:t>
            </a:r>
            <a:r>
              <a:rPr sz="540" b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540" b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5" name="From the path module we will most often use the method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From the path module we will most often use the method</a:t>
            </a:r>
          </a:p>
          <a:p>
            <a:pPr marL="899795" lvl="1" indent="-288290">
              <a:buSzPct val="70000"/>
              <a:defRPr b="1"/>
            </a:pPr>
            <a:r>
              <a:t>path.join(segment1, segment2, segment3, …)</a:t>
            </a:r>
          </a:p>
          <a:p>
            <a:pPr lvl="2">
              <a:buSzPct val="70000"/>
              <a:buChar char="■"/>
            </a:pPr>
            <a:r>
              <a:t>pro spojení a normalizaci částí cesty</a:t>
            </a:r>
          </a:p>
          <a:p>
            <a:pPr marL="899795" lvl="1" indent="-288290">
              <a:buSzPct val="70000"/>
            </a:pPr>
          </a:p>
          <a:p>
            <a:pPr lvl="2">
              <a:buSzPct val="70000"/>
              <a:buChar char="■"/>
            </a:pPr>
            <a:r>
              <a:t>Returns the path to a file that is in the "folder" directory that is two levels higher than the current directory</a:t>
            </a:r>
          </a:p>
          <a:p>
            <a:pPr marL="899795" lvl="1" indent="-288290">
              <a:buSzPct val="70000"/>
              <a:defRPr b="1"/>
            </a:pPr>
            <a:r>
              <a:t>path.resolve(segment1, segment2, …)</a:t>
            </a:r>
          </a:p>
          <a:p>
            <a:pPr marL="899795" lvl="1" indent="-288290">
              <a:buSzPct val="70000"/>
            </a:pPr>
            <a:r>
              <a:t>we will use the relative path to obtain the absolute path from the path</a:t>
            </a:r>
          </a:p>
          <a:p>
            <a:pPr marL="899795" lvl="1" indent="-288290">
              <a:buSzPct val="70000"/>
            </a:pPr>
          </a:p>
          <a:p>
            <a:pPr marL="899795" lvl="1" indent="-288290">
              <a:buSzPct val="70000"/>
            </a:pPr>
            <a:r>
              <a:t>Returns the </a:t>
            </a:r>
            <a:r>
              <a:rPr b="1"/>
              <a:t>absolute</a:t>
            </a:r>
            <a:r>
              <a:t> path to a file that is up in the "folder" directory.</a:t>
            </a:r>
          </a:p>
        </p:txBody>
      </p:sp>
      <p:sp>
        <p:nvSpPr>
          <p:cNvPr id="55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5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03" y="2697687"/>
            <a:ext cx="8788402" cy="254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53" y="5048163"/>
            <a:ext cx="7124702" cy="2794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Exercise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14</a:t>
            </a:r>
          </a:p>
        </p:txBody>
      </p:sp>
      <p:sp>
        <p:nvSpPr>
          <p:cNvPr id="561" name="Implement a class that contains methods for saving and loading a book.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pPr marL="334645" indent="-267970" defTabSz="937260">
              <a:defRPr sz="2200"/>
            </a:pPr>
            <a:r>
              <a:t>Implement a class that contains methods for saving and loading a book.</a:t>
            </a:r>
          </a:p>
          <a:p>
            <a:pPr marL="334645" indent="-267970" defTabSz="937260">
              <a:defRPr sz="2200"/>
            </a:pPr>
            <a:r>
              <a:t>API: </a:t>
            </a:r>
            <a:r>
              <a:rPr b="1"/>
              <a:t>async createbook (book), async getbook (code)</a:t>
            </a:r>
            <a:endParaRPr b="1"/>
          </a:p>
          <a:p>
            <a:pPr marL="334645" indent="-267970" defTabSz="937260">
              <a:defRPr sz="2200"/>
            </a:pPr>
            <a:r>
              <a:t>Each book contains at least the code, name, and author attributes</a:t>
            </a:r>
          </a:p>
          <a:p>
            <a:pPr marL="334645" indent="-267970" defTabSz="937260">
              <a:defRPr sz="2200"/>
            </a:pPr>
            <a:r>
              <a:t>Books will be saved in json format</a:t>
            </a:r>
          </a:p>
          <a:p>
            <a:pPr marL="334645" indent="-267970" defTabSz="937260">
              <a:defRPr sz="2200"/>
            </a:pPr>
            <a:r>
              <a:t>The </a:t>
            </a:r>
            <a:r>
              <a:rPr b="1"/>
              <a:t>books.json</a:t>
            </a:r>
            <a:r>
              <a:t> file</a:t>
            </a:r>
          </a:p>
          <a:p>
            <a:pPr marL="334645" indent="-267970" defTabSz="937260">
              <a:defRPr sz="2200"/>
            </a:pPr>
            <a:r>
              <a:t>Working with json using API: JSON.parse(), JSON.stringify(obj)</a:t>
            </a:r>
          </a:p>
          <a:p>
            <a:pPr marL="334645" indent="-267970" defTabSz="937260">
              <a:defRPr sz="2200"/>
            </a:pPr>
            <a:r>
              <a:t>Use asynchronous API fs.readFile and fs.writeFile</a:t>
            </a:r>
          </a:p>
          <a:p>
            <a:pPr marL="334645" indent="-267970" defTabSz="937260">
              <a:defRPr sz="2200"/>
            </a:pPr>
            <a:r>
              <a:t>For ease of use, use the util.promisify library</a:t>
            </a:r>
          </a:p>
          <a:p>
            <a:pPr marL="334645" indent="-267970" defTabSz="937260">
              <a:defRPr sz="2200"/>
            </a:pPr>
            <a:r>
              <a:t>Error handling - books.json does not exist, bad format.</a:t>
            </a:r>
          </a:p>
          <a:p>
            <a:pPr marL="334645" indent="-267970" defTabSz="937260">
              <a:defRPr sz="2200"/>
            </a:pPr>
          </a:p>
          <a:p>
            <a:pPr marL="334645" indent="-267970" defTabSz="937260">
              <a:defRPr sz="2200"/>
            </a:pPr>
          </a:p>
          <a:p>
            <a:pPr marL="334645" indent="-267970" defTabSz="937260">
              <a:defRPr sz="2200"/>
            </a:pPr>
            <a:r>
              <a:t>book code must be unique - check when saving</a:t>
            </a:r>
          </a:p>
          <a:p>
            <a:pPr marL="334645" indent="-267970" defTabSz="937260">
              <a:defRPr sz="2200"/>
            </a:pPr>
            <a:r>
              <a:t>If a book with an existing code is saved, an exception with the code attribute "DUPLICATE_CODE" is dropped.</a:t>
            </a:r>
          </a:p>
        </p:txBody>
      </p:sp>
      <p:sp>
        <p:nvSpPr>
          <p:cNvPr id="5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NP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NPM</a:t>
            </a:r>
          </a:p>
        </p:txBody>
      </p:sp>
      <p:sp>
        <p:nvSpPr>
          <p:cNvPr id="565" name="npm is the package manager for JavaScript and the world’s largest software registry.…"/>
          <p:cNvSpPr txBox="1">
            <a:spLocks noGrp="1"/>
          </p:cNvSpPr>
          <p:nvPr>
            <p:ph type="body" idx="1"/>
          </p:nvPr>
        </p:nvSpPr>
        <p:spPr>
          <a:xfrm>
            <a:off x="277813" y="1195826"/>
            <a:ext cx="9525001" cy="5825166"/>
          </a:xfrm>
          <a:prstGeom prst="rect">
            <a:avLst/>
          </a:prstGeom>
        </p:spPr>
        <p:txBody>
          <a:bodyPr/>
          <a:lstStyle/>
          <a:p>
            <a:r>
              <a:t>npm is the package manager for JavaScript and the world’s largest software registry.</a:t>
            </a:r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1"/>
              </a:rPr>
              <a:t>https://www.npmjs.com/</a:t>
            </a:r>
          </a:p>
          <a:p>
            <a:r>
              <a:t>package.json</a:t>
            </a:r>
          </a:p>
          <a:p>
            <a:pPr>
              <a:defRPr i="1"/>
            </a:pPr>
            <a:r>
              <a:t>npm init</a:t>
            </a:r>
          </a:p>
          <a:p>
            <a:pPr>
              <a:defRPr i="1"/>
            </a:pPr>
            <a:r>
              <a:t>npm install express</a:t>
            </a:r>
          </a:p>
          <a:p>
            <a:pPr>
              <a:defRPr i="1"/>
            </a:pPr>
            <a:r>
              <a:t>npm install jest --save-dev</a:t>
            </a:r>
            <a:br/>
          </a:p>
          <a:p>
            <a:r>
              <a:t>create start script</a:t>
            </a:r>
          </a:p>
          <a:p>
            <a:pPr marL="899795" lvl="1" indent="-288290">
              <a:buSzPct val="70000"/>
              <a:defRPr i="1"/>
            </a:pPr>
            <a:r>
              <a:t>node index.js</a:t>
            </a:r>
          </a:p>
          <a:p>
            <a:pPr marL="899795" lvl="1" indent="-288290">
              <a:buSzPct val="70000"/>
              <a:defRPr i="1"/>
            </a:pPr>
            <a:r>
              <a:t>npm start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772611" y="7294735"/>
            <a:ext cx="268882" cy="2486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67" name="npm.png" descr="n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19" y="2124201"/>
            <a:ext cx="4289941" cy="16683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8" name="Screenshot 2018-11-26 at 23.21.19.png" descr="Screenshot 2018-11-26 at 23.21.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264" y="4122558"/>
            <a:ext cx="5725359" cy="30379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2651125" y="2527935"/>
            <a:ext cx="250126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obsahuje seznam závislostí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226560" y="3792220"/>
            <a:ext cx="541528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00774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cs-CZ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říká, jeslti je to balíček běžící na produkci</a:t>
            </a:r>
            <a:endParaRPr kumimoji="0" lang="cs-CZ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GA_sablona_prezentace_MS PowerPoint_4ku3_001">
  <a:themeElements>
    <a:clrScheme name="TGA_sablona_prezentace_MS PowerPoint_4ku3_00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GA_sablona_prezentace_MS PowerPoint_4ku3_001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GA_sablona_prezentace_MS PowerPoint_4ku3_0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0077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0077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GA_sablona_prezentace_MS PowerPoint_4ku3_001">
  <a:themeElements>
    <a:clrScheme name="TGA_sablona_prezentace_MS PowerPoint_4ku3_00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GA_sablona_prezentace_MS PowerPoint_4ku3_001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GA_sablona_prezentace_MS PowerPoint_4ku3_0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0077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0077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21342</Words>
  <Application>WPS Presentation</Application>
  <PresentationFormat>Custom</PresentationFormat>
  <Paragraphs>1013</Paragraphs>
  <Slides>106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17" baseType="lpstr">
      <vt:lpstr>Arial</vt:lpstr>
      <vt:lpstr>SimSun</vt:lpstr>
      <vt:lpstr>Wingdings</vt:lpstr>
      <vt:lpstr>Arial</vt:lpstr>
      <vt:lpstr>Helvetica</vt:lpstr>
      <vt:lpstr>Microsoft YaHei</vt:lpstr>
      <vt:lpstr/>
      <vt:lpstr>Arial Unicode MS</vt:lpstr>
      <vt:lpstr>Times New Roman</vt:lpstr>
      <vt:lpstr>Segoe Print</vt:lpstr>
      <vt:lpstr>TGA_sablona_prezentace_MS PowerPoint_4ku3_001</vt:lpstr>
      <vt:lpstr>Javascript Advanced Node.js</vt:lpstr>
      <vt:lpstr>Motivation</vt:lpstr>
      <vt:lpstr>Agenda</vt:lpstr>
      <vt:lpstr>Preparing development environment</vt:lpstr>
      <vt:lpstr>VSCode plugins:</vt:lpstr>
      <vt:lpstr>YDKJS</vt:lpstr>
      <vt:lpstr>Types (revision)</vt:lpstr>
      <vt:lpstr>Array (revision)</vt:lpstr>
      <vt:lpstr>Array-like</vt:lpstr>
      <vt:lpstr>String</vt:lpstr>
      <vt:lpstr>Number</vt:lpstr>
      <vt:lpstr>Special values</vt:lpstr>
      <vt:lpstr>Natives</vt:lpstr>
      <vt:lpstr>Falsy values (revision)</vt:lpstr>
      <vt:lpstr>Bang, Bang!!</vt:lpstr>
      <vt:lpstr>== and === (revision)</vt:lpstr>
      <vt:lpstr>Error handling</vt:lpstr>
      <vt:lpstr>Exercise 1</vt:lpstr>
      <vt:lpstr>Exercise 1 - bonus</vt:lpstr>
      <vt:lpstr>Strict mode</vt:lpstr>
      <vt:lpstr>Scopes</vt:lpstr>
      <vt:lpstr>Cheating with eval</vt:lpstr>
      <vt:lpstr>Functional scope</vt:lpstr>
      <vt:lpstr>Block scope</vt:lpstr>
      <vt:lpstr>Extra garbage collection</vt:lpstr>
      <vt:lpstr>How to reuse code?</vt:lpstr>
      <vt:lpstr>Global namespace - problem</vt:lpstr>
      <vt:lpstr>Global namespace - solution</vt:lpstr>
      <vt:lpstr>Closures</vt:lpstr>
      <vt:lpstr>Modules</vt:lpstr>
      <vt:lpstr>IIFE</vt:lpstr>
      <vt:lpstr>Require</vt:lpstr>
      <vt:lpstr>Exercise 2</vt:lpstr>
      <vt:lpstr>Exercise 2 extra</vt:lpstr>
      <vt:lpstr>Binding - default</vt:lpstr>
      <vt:lpstr>Binding - implicit</vt:lpstr>
      <vt:lpstr>Binding - explicit and hard</vt:lpstr>
      <vt:lpstr>Binding - new</vt:lpstr>
      <vt:lpstr>Binding review (TL;DR)</vt:lpstr>
      <vt:lpstr>Lexical this</vt:lpstr>
      <vt:lpstr>Object 1</vt:lpstr>
      <vt:lpstr>Object 2</vt:lpstr>
      <vt:lpstr>Exercise 3</vt:lpstr>
      <vt:lpstr>Exercise 3 - bonus</vt:lpstr>
      <vt:lpstr>Binding - new</vt:lpstr>
      <vt:lpstr>Exercise 4</vt:lpstr>
      <vt:lpstr>Prototype 1</vt:lpstr>
      <vt:lpstr>Prototype 2</vt:lpstr>
      <vt:lpstr>Prototype 3</vt:lpstr>
      <vt:lpstr>Class</vt:lpstr>
      <vt:lpstr>Exercise 5</vt:lpstr>
      <vt:lpstr>Exercise 5 - bonus</vt:lpstr>
      <vt:lpstr>ES6 - destructuring</vt:lpstr>
      <vt:lpstr>Static types</vt:lpstr>
      <vt:lpstr>Node.js</vt:lpstr>
      <vt:lpstr>Node.js</vt:lpstr>
      <vt:lpstr>Node.js vs Browser</vt:lpstr>
      <vt:lpstr>Node.js documentation</vt:lpstr>
      <vt:lpstr>ES6 Node.js and Browsers</vt:lpstr>
      <vt:lpstr>Asynchronicity</vt:lpstr>
      <vt:lpstr>Error handling? </vt:lpstr>
      <vt:lpstr>Event Loop </vt:lpstr>
      <vt:lpstr>Event Loop </vt:lpstr>
      <vt:lpstr>Callback </vt:lpstr>
      <vt:lpstr>Asynchronous Callback</vt:lpstr>
      <vt:lpstr>PowerPoint 演示文稿</vt:lpstr>
      <vt:lpstr>Exercise 7</vt:lpstr>
      <vt:lpstr>Exercise 8</vt:lpstr>
      <vt:lpstr>Callback Hell </vt:lpstr>
      <vt:lpstr>Node.js Error First Callback </vt:lpstr>
      <vt:lpstr>Error Handling inside Callback </vt:lpstr>
      <vt:lpstr>Promise </vt:lpstr>
      <vt:lpstr>Basic Promise API</vt:lpstr>
      <vt:lpstr>Example</vt:lpstr>
      <vt:lpstr>Example</vt:lpstr>
      <vt:lpstr>Exercise 10</vt:lpstr>
      <vt:lpstr>Exercise 11</vt:lpstr>
      <vt:lpstr>async / await </vt:lpstr>
      <vt:lpstr>async / await rules</vt:lpstr>
      <vt:lpstr>Example</vt:lpstr>
      <vt:lpstr>Exercise 12</vt:lpstr>
      <vt:lpstr>Exercise 13</vt:lpstr>
      <vt:lpstr>Node.js API </vt:lpstr>
      <vt:lpstr>Events</vt:lpstr>
      <vt:lpstr>EventEmitter</vt:lpstr>
      <vt:lpstr>Buffer vs Stream </vt:lpstr>
      <vt:lpstr>Buffer diagram </vt:lpstr>
      <vt:lpstr>Stream </vt:lpstr>
      <vt:lpstr>Stream diagram </vt:lpstr>
      <vt:lpstr>Stream API </vt:lpstr>
      <vt:lpstr>Why use Streams</vt:lpstr>
      <vt:lpstr>Example</vt:lpstr>
      <vt:lpstr>Working with files</vt:lpstr>
      <vt:lpstr>Reading from files</vt:lpstr>
      <vt:lpstr>Writing to files</vt:lpstr>
      <vt:lpstr>__filename and __dirname </vt:lpstr>
      <vt:lpstr>Path </vt:lpstr>
      <vt:lpstr>Exercise 14</vt:lpstr>
      <vt:lpstr>NPM</vt:lpstr>
      <vt:lpstr>Express.js</vt:lpstr>
      <vt:lpstr>NPM security</vt:lpstr>
      <vt:lpstr>Node.js scaling</vt:lpstr>
      <vt:lpstr>Node.js Addons</vt:lpstr>
      <vt:lpstr>Node and JS weekly</vt:lpstr>
      <vt:lpstr>Exercise 15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Advanced Node.js</dc:title>
  <dc:creator/>
  <cp:lastModifiedBy>user</cp:lastModifiedBy>
  <cp:revision>92</cp:revision>
  <dcterms:created xsi:type="dcterms:W3CDTF">2020-09-09T07:11:00Z</dcterms:created>
  <dcterms:modified xsi:type="dcterms:W3CDTF">2020-09-10T13:44:37Z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1033-11.2.0.9665</vt:lpwstr>
  </property>
</Properties>
</file>